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2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txBox="1">
            <a:spLocks/>
          </p:cNvSpPr>
          <p:nvPr/>
        </p:nvSpPr>
        <p:spPr>
          <a:xfrm>
            <a:off x="1104900" y="3468936"/>
            <a:ext cx="8915399" cy="2262781"/>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en-US" sz="9600" b="1" dirty="0" smtClean="0">
                <a:solidFill>
                  <a:schemeClr val="accent1"/>
                </a:solidFill>
              </a:rPr>
              <a:t>THE ENEMY</a:t>
            </a:r>
            <a:endParaRPr lang="he-IL" sz="9600" b="1" dirty="0">
              <a:solidFill>
                <a:schemeClr val="accent1"/>
              </a:solidFill>
            </a:endParaRPr>
          </a:p>
        </p:txBody>
      </p:sp>
      <p:sp>
        <p:nvSpPr>
          <p:cNvPr id="6" name="כותרת משנה 2"/>
          <p:cNvSpPr txBox="1">
            <a:spLocks/>
          </p:cNvSpPr>
          <p:nvPr/>
        </p:nvSpPr>
        <p:spPr>
          <a:xfrm>
            <a:off x="7749851" y="4348583"/>
            <a:ext cx="3080544" cy="503486"/>
          </a:xfrm>
          <a:prstGeom prst="rect">
            <a:avLst/>
          </a:prstGeom>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000" b="1" dirty="0" smtClean="0">
                <a:solidFill>
                  <a:schemeClr val="accent1"/>
                </a:solidFill>
              </a:rPr>
              <a:t>By Pearl S. Buck</a:t>
            </a:r>
            <a:endParaRPr lang="he-IL" sz="2000" b="1" dirty="0">
              <a:solidFill>
                <a:schemeClr val="accent1"/>
              </a:solidFill>
            </a:endParaRPr>
          </a:p>
        </p:txBody>
      </p:sp>
      <p:sp>
        <p:nvSpPr>
          <p:cNvPr id="7" name="מלבן 6"/>
          <p:cNvSpPr/>
          <p:nvPr/>
        </p:nvSpPr>
        <p:spPr>
          <a:xfrm>
            <a:off x="2750083" y="5293547"/>
            <a:ext cx="6361037" cy="923330"/>
          </a:xfrm>
          <a:prstGeom prst="rect">
            <a:avLst/>
          </a:prstGeom>
        </p:spPr>
        <p:txBody>
          <a:bodyPr wrap="none">
            <a:spAutoFit/>
          </a:bodyPr>
          <a:lstStyle/>
          <a:p>
            <a:r>
              <a:rPr lang="en-US" sz="5400" b="1" dirty="0" smtClean="0">
                <a:solidFill>
                  <a:schemeClr val="accent1"/>
                </a:solidFill>
              </a:rPr>
              <a:t>Bridging</a:t>
            </a:r>
            <a:r>
              <a:rPr lang="en-US" sz="3600" b="1" dirty="0" smtClean="0">
                <a:solidFill>
                  <a:schemeClr val="accent1"/>
                </a:solidFill>
              </a:rPr>
              <a:t>  </a:t>
            </a:r>
            <a:r>
              <a:rPr lang="en-US" sz="5400" b="1" dirty="0">
                <a:solidFill>
                  <a:schemeClr val="accent1"/>
                </a:solidFill>
              </a:rPr>
              <a:t>Question </a:t>
            </a:r>
            <a:endParaRPr lang="he-IL" sz="5400" b="1" dirty="0">
              <a:solidFill>
                <a:schemeClr val="accent1"/>
              </a:solidFill>
            </a:endParaRPr>
          </a:p>
        </p:txBody>
      </p:sp>
    </p:spTree>
    <p:extLst>
      <p:ext uri="{BB962C8B-B14F-4D97-AF65-F5344CB8AC3E}">
        <p14:creationId xmlns:p14="http://schemas.microsoft.com/office/powerpoint/2010/main" val="3631078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801812" y="789210"/>
            <a:ext cx="9424988" cy="1280890"/>
          </a:xfrm>
        </p:spPr>
        <p:txBody>
          <a:bodyPr>
            <a:normAutofit fontScale="90000"/>
          </a:bodyPr>
          <a:lstStyle/>
          <a:p>
            <a:pPr rtl="0"/>
            <a:r>
              <a:rPr lang="en-US" sz="5400" b="1" dirty="0"/>
              <a:t>Answering a Bridging </a:t>
            </a:r>
            <a:r>
              <a:rPr lang="en-US" sz="5400" b="1" dirty="0" smtClean="0"/>
              <a:t>Question    </a:t>
            </a:r>
            <a:r>
              <a:rPr lang="en-US" sz="3100" b="1" dirty="0" smtClean="0"/>
              <a:t>-</a:t>
            </a:r>
            <a:r>
              <a:rPr lang="en-US" sz="2800" b="1" dirty="0" smtClean="0"/>
              <a:t>Credit to </a:t>
            </a:r>
            <a:r>
              <a:rPr lang="en-US" sz="3100" b="1" dirty="0"/>
              <a:t>Maya </a:t>
            </a:r>
            <a:r>
              <a:rPr lang="en-US" sz="3100" b="1" dirty="0" err="1"/>
              <a:t>Toledano</a:t>
            </a:r>
            <a:endParaRPr lang="he-IL" sz="3100" b="1" dirty="0"/>
          </a:p>
        </p:txBody>
      </p:sp>
      <p:sp>
        <p:nvSpPr>
          <p:cNvPr id="4" name="Rectangle 2"/>
          <p:cNvSpPr>
            <a:spLocks noChangeArrowheads="1"/>
          </p:cNvSpPr>
          <p:nvPr/>
        </p:nvSpPr>
        <p:spPr bwMode="auto">
          <a:xfrm>
            <a:off x="1801812" y="2477955"/>
            <a:ext cx="942498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he-IL" sz="3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Is Bridging Text and Context?</a:t>
            </a:r>
            <a:endParaRPr kumimoji="0" lang="en-US" altLang="he-IL" sz="36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he-IL"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Making Connections</a:t>
            </a:r>
            <a:endParaRPr kumimoji="0" lang="en-US" altLang="he-IL" sz="24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smtClean="0">
              <a:ln>
                <a:noFill/>
              </a:ln>
              <a:solidFill>
                <a:schemeClr val="tx1"/>
              </a:solidFill>
              <a:effectLst/>
              <a:latin typeface="Arial" panose="020B0604020202020204" pitchFamily="34" charset="0"/>
            </a:endParaRPr>
          </a:p>
        </p:txBody>
      </p:sp>
      <p:pic>
        <p:nvPicPr>
          <p:cNvPr id="2049" name="תמונה 1" descr="תוצאת תמונה עבור ‪brid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632730"/>
            <a:ext cx="2400300" cy="13382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801812" y="4001450"/>
            <a:ext cx="942498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he-IL" sz="2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 quote or new information</a:t>
            </a:r>
            <a:endParaRPr kumimoji="0" lang="en-US" altLang="he-IL" sz="2400" b="1" i="0" u="none" strike="noStrike" cap="none" normalizeH="0" baseline="0" dirty="0" smtClean="0">
              <a:ln>
                <a:noFill/>
              </a:ln>
              <a:solidFill>
                <a:schemeClr val="tx1"/>
              </a:solidFill>
              <a:effectLst/>
              <a:ea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he-IL"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he-IL" sz="2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 literary piece that </a:t>
            </a:r>
            <a:endParaRPr kumimoji="0" lang="en-US" altLang="he-IL" sz="2400" b="1" i="0" u="none" strike="noStrike" cap="none" normalizeH="0" baseline="0" dirty="0" smtClean="0">
              <a:ln>
                <a:noFill/>
              </a:ln>
              <a:solidFill>
                <a:schemeClr val="tx1"/>
              </a:solidFill>
              <a:effectLst/>
              <a:ea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he-IL" sz="2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you have studied.</a:t>
            </a:r>
            <a:endParaRPr kumimoji="0" lang="en-US" altLang="he-IL" sz="2400" b="1"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he-IL"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Connections between universal themes, relevant information, and ideas from other sources and the poem or story you have learnt.</a:t>
            </a:r>
            <a:r>
              <a:rPr kumimoji="0" lang="en-US" altLang="he-IL" sz="24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49610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17701" y="789210"/>
            <a:ext cx="9586912" cy="1077690"/>
          </a:xfrm>
        </p:spPr>
        <p:txBody>
          <a:bodyPr>
            <a:noAutofit/>
          </a:bodyPr>
          <a:lstStyle/>
          <a:p>
            <a:pPr rtl="0">
              <a:lnSpc>
                <a:spcPct val="150000"/>
              </a:lnSpc>
            </a:pPr>
            <a:r>
              <a:rPr lang="en-US" sz="4800" b="1" dirty="0"/>
              <a:t>First step - </a:t>
            </a:r>
            <a:r>
              <a:rPr lang="en-US" sz="4800" b="1" dirty="0" smtClean="0"/>
              <a:t>Preparation</a:t>
            </a:r>
            <a:endParaRPr lang="he-IL" sz="4800" dirty="0"/>
          </a:p>
        </p:txBody>
      </p:sp>
      <p:sp>
        <p:nvSpPr>
          <p:cNvPr id="3" name="מציין מיקום תוכן 2"/>
          <p:cNvSpPr>
            <a:spLocks noGrp="1"/>
          </p:cNvSpPr>
          <p:nvPr>
            <p:ph idx="1"/>
          </p:nvPr>
        </p:nvSpPr>
        <p:spPr>
          <a:xfrm>
            <a:off x="1917701" y="2324100"/>
            <a:ext cx="9586912" cy="3784600"/>
          </a:xfrm>
        </p:spPr>
        <p:txBody>
          <a:bodyPr>
            <a:normAutofit/>
          </a:bodyPr>
          <a:lstStyle/>
          <a:p>
            <a:pPr marL="0" indent="0" algn="l" rtl="0">
              <a:buNone/>
            </a:pPr>
            <a:r>
              <a:rPr lang="en-US" b="1" dirty="0"/>
              <a:t> </a:t>
            </a:r>
            <a:r>
              <a:rPr lang="en-US" b="1" dirty="0" smtClean="0"/>
              <a:t>    </a:t>
            </a:r>
            <a:r>
              <a:rPr lang="en-US" sz="2400" b="1" u="sng" dirty="0" smtClean="0"/>
              <a:t>Before </a:t>
            </a:r>
            <a:r>
              <a:rPr lang="en-US" sz="2400" b="1" u="sng" dirty="0"/>
              <a:t>writing do the following</a:t>
            </a:r>
            <a:r>
              <a:rPr lang="en-US" sz="2400" b="1" dirty="0" smtClean="0"/>
              <a:t>:</a:t>
            </a:r>
          </a:p>
          <a:p>
            <a:pPr marL="0" indent="0" algn="l" rtl="0">
              <a:buNone/>
            </a:pPr>
            <a:endParaRPr lang="en-US" sz="800" dirty="0"/>
          </a:p>
          <a:p>
            <a:pPr lvl="0" algn="l" rtl="0" fontAlgn="base"/>
            <a:r>
              <a:rPr lang="en-US" sz="2400" dirty="0"/>
              <a:t>What is the quote/text about? Try to explain what it says </a:t>
            </a:r>
            <a:r>
              <a:rPr lang="en-US" sz="2400" b="1" dirty="0"/>
              <a:t>in your own words</a:t>
            </a:r>
            <a:r>
              <a:rPr lang="en-US" sz="2400" dirty="0"/>
              <a:t>. (See slide </a:t>
            </a:r>
            <a:r>
              <a:rPr lang="en-US" sz="2400" dirty="0" smtClean="0"/>
              <a:t>5 </a:t>
            </a:r>
            <a:r>
              <a:rPr lang="en-US" sz="2400" dirty="0"/>
              <a:t>highlighted in </a:t>
            </a:r>
            <a:r>
              <a:rPr lang="en-US" sz="2800" b="1" u="sng" dirty="0">
                <a:solidFill>
                  <a:srgbClr val="00B050"/>
                </a:solidFill>
              </a:rPr>
              <a:t>green</a:t>
            </a:r>
            <a:r>
              <a:rPr lang="en-US" sz="2400" dirty="0"/>
              <a:t>)</a:t>
            </a:r>
          </a:p>
          <a:p>
            <a:pPr lvl="0" algn="l" rtl="0" fontAlgn="base"/>
            <a:r>
              <a:rPr lang="en-US" sz="2400" dirty="0"/>
              <a:t>Find how the quote connects to the text. You should point out at least </a:t>
            </a:r>
            <a:r>
              <a:rPr lang="en-US" sz="2400" b="1" dirty="0"/>
              <a:t>two examples</a:t>
            </a:r>
            <a:r>
              <a:rPr lang="en-US" sz="2400" dirty="0"/>
              <a:t> of the connection to the text.</a:t>
            </a:r>
            <a:br>
              <a:rPr lang="en-US" sz="2400" dirty="0"/>
            </a:br>
            <a:r>
              <a:rPr lang="en-US" sz="2400" dirty="0"/>
              <a:t>(See slide </a:t>
            </a:r>
            <a:r>
              <a:rPr lang="en-US" sz="2400" dirty="0" smtClean="0"/>
              <a:t>5 </a:t>
            </a:r>
            <a:r>
              <a:rPr lang="en-US" sz="2400" dirty="0"/>
              <a:t>highlighted in </a:t>
            </a:r>
            <a:r>
              <a:rPr lang="en-US" sz="2800" b="1" u="sng" dirty="0" smtClean="0">
                <a:solidFill>
                  <a:srgbClr val="FFC000"/>
                </a:solidFill>
              </a:rPr>
              <a:t>yellow</a:t>
            </a:r>
            <a:r>
              <a:rPr lang="en-US" sz="2400" dirty="0" smtClean="0"/>
              <a:t>)</a:t>
            </a:r>
            <a:endParaRPr lang="en-US" sz="2400" dirty="0"/>
          </a:p>
          <a:p>
            <a:pPr marL="0" indent="0" algn="l" rtl="0">
              <a:buNone/>
            </a:pPr>
            <a:r>
              <a:rPr lang="en-US" sz="800" dirty="0" smtClean="0"/>
              <a:t>	</a:t>
            </a:r>
          </a:p>
          <a:p>
            <a:pPr marL="0" indent="0" algn="l" rtl="0">
              <a:buNone/>
            </a:pPr>
            <a:r>
              <a:rPr lang="en-US" sz="2400" dirty="0" smtClean="0"/>
              <a:t>Think </a:t>
            </a:r>
            <a:r>
              <a:rPr lang="en-US" sz="2400" dirty="0"/>
              <a:t>how the quote adds to your understanding of the text.</a:t>
            </a:r>
            <a:endParaRPr lang="he-IL" sz="2400" dirty="0"/>
          </a:p>
        </p:txBody>
      </p:sp>
    </p:spTree>
    <p:extLst>
      <p:ext uri="{BB962C8B-B14F-4D97-AF65-F5344CB8AC3E}">
        <p14:creationId xmlns:p14="http://schemas.microsoft.com/office/powerpoint/2010/main" val="411463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0701" y="624110"/>
            <a:ext cx="9713912" cy="1077690"/>
          </a:xfrm>
        </p:spPr>
        <p:txBody>
          <a:bodyPr>
            <a:normAutofit/>
          </a:bodyPr>
          <a:lstStyle/>
          <a:p>
            <a:pPr rtl="0"/>
            <a:r>
              <a:rPr lang="en-US" sz="4800" b="1" dirty="0"/>
              <a:t>Bridging </a:t>
            </a:r>
            <a:r>
              <a:rPr lang="en-US" sz="4800" b="1" dirty="0" smtClean="0"/>
              <a:t>Question 1:</a:t>
            </a:r>
            <a:endParaRPr lang="he-IL" sz="4800" dirty="0"/>
          </a:p>
        </p:txBody>
      </p:sp>
      <p:sp>
        <p:nvSpPr>
          <p:cNvPr id="3" name="מציין מיקום תוכן 2"/>
          <p:cNvSpPr>
            <a:spLocks noGrp="1"/>
          </p:cNvSpPr>
          <p:nvPr>
            <p:ph idx="1"/>
          </p:nvPr>
        </p:nvSpPr>
        <p:spPr>
          <a:xfrm>
            <a:off x="1790701" y="1701800"/>
            <a:ext cx="9713912" cy="4432300"/>
          </a:xfrm>
        </p:spPr>
        <p:txBody>
          <a:bodyPr>
            <a:noAutofit/>
          </a:bodyPr>
          <a:lstStyle/>
          <a:p>
            <a:pPr marL="0" indent="0" algn="just" rtl="0">
              <a:buNone/>
            </a:pPr>
            <a:r>
              <a:rPr lang="en-US" sz="2800" dirty="0" smtClean="0"/>
              <a:t>In </a:t>
            </a:r>
            <a:r>
              <a:rPr lang="en-US" sz="2800" dirty="0"/>
              <a:t>1929 a large group of nations agreed on certain standards for how to treat prisoners of war (POWs</a:t>
            </a:r>
            <a:r>
              <a:rPr lang="en-US" sz="2800" dirty="0" smtClean="0"/>
              <a:t>). It was called ‘The Geneva Convention’. </a:t>
            </a:r>
            <a:r>
              <a:rPr lang="en-US" sz="2800" dirty="0"/>
              <a:t>Among other things, they said they should receive food, clothing, a place to live and medical care. During the Second World War, the Japanese ignored these agreements and were extremely cruel to prisoners of war</a:t>
            </a:r>
            <a:r>
              <a:rPr lang="en-US" sz="2800" dirty="0" smtClean="0"/>
              <a:t>.</a:t>
            </a:r>
            <a:r>
              <a:rPr lang="en-US" sz="2800" dirty="0"/>
              <a:t> </a:t>
            </a:r>
          </a:p>
          <a:p>
            <a:pPr marL="0" indent="0" algn="just" rtl="0">
              <a:buNone/>
            </a:pPr>
            <a:r>
              <a:rPr lang="en-US" sz="2800" b="1" dirty="0"/>
              <a:t>Make a connection between the above description and the story. Support your answer with information from the story.</a:t>
            </a:r>
            <a:endParaRPr lang="he-IL" sz="2800" b="1" dirty="0"/>
          </a:p>
        </p:txBody>
      </p:sp>
    </p:spTree>
    <p:extLst>
      <p:ext uri="{BB962C8B-B14F-4D97-AF65-F5344CB8AC3E}">
        <p14:creationId xmlns:p14="http://schemas.microsoft.com/office/powerpoint/2010/main" val="172470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805525" y="624110"/>
            <a:ext cx="8911687" cy="1280890"/>
          </a:xfrm>
        </p:spPr>
        <p:txBody>
          <a:bodyPr>
            <a:normAutofit/>
          </a:bodyPr>
          <a:lstStyle/>
          <a:p>
            <a:pPr rtl="0"/>
            <a:r>
              <a:rPr lang="en-US" b="1" dirty="0" smtClean="0"/>
              <a:t>Answer 1:</a:t>
            </a:r>
            <a:endParaRPr lang="en-US" dirty="0"/>
          </a:p>
        </p:txBody>
      </p:sp>
      <p:sp>
        <p:nvSpPr>
          <p:cNvPr id="3" name="מציין מיקום תוכן 2"/>
          <p:cNvSpPr>
            <a:spLocks noGrp="1"/>
          </p:cNvSpPr>
          <p:nvPr>
            <p:ph idx="1"/>
          </p:nvPr>
        </p:nvSpPr>
        <p:spPr>
          <a:xfrm>
            <a:off x="1805524" y="1409700"/>
            <a:ext cx="9599075" cy="4927600"/>
          </a:xfrm>
        </p:spPr>
        <p:txBody>
          <a:bodyPr>
            <a:normAutofit fontScale="85000" lnSpcReduction="10000"/>
          </a:bodyPr>
          <a:lstStyle/>
          <a:p>
            <a:pPr marL="0" indent="0" algn="just" rtl="0">
              <a:buNone/>
            </a:pPr>
            <a:r>
              <a:rPr lang="en-US" sz="2800" b="1" dirty="0">
                <a:solidFill>
                  <a:srgbClr val="00B050"/>
                </a:solidFill>
              </a:rPr>
              <a:t>From the above quote I learn two things. First, even before the Second World War many nations agreed that POWs need to be treated humanely (that they should receive food clothing and medical care). Second, </a:t>
            </a:r>
            <a:r>
              <a:rPr lang="en-US" sz="2800" b="1" dirty="0" smtClean="0">
                <a:solidFill>
                  <a:srgbClr val="00B050"/>
                </a:solidFill>
              </a:rPr>
              <a:t>not </a:t>
            </a:r>
            <a:r>
              <a:rPr lang="en-US" sz="2800" b="1" dirty="0">
                <a:solidFill>
                  <a:srgbClr val="00B050"/>
                </a:solidFill>
              </a:rPr>
              <a:t>only did the Japanese </a:t>
            </a:r>
            <a:r>
              <a:rPr lang="en-US" sz="2800" b="1" dirty="0" smtClean="0">
                <a:solidFill>
                  <a:srgbClr val="00B050"/>
                </a:solidFill>
              </a:rPr>
              <a:t>not </a:t>
            </a:r>
            <a:r>
              <a:rPr lang="en-US" sz="2800" b="1" dirty="0">
                <a:solidFill>
                  <a:srgbClr val="00B050"/>
                </a:solidFill>
              </a:rPr>
              <a:t>follow this agreement, but they were extremely cruel to their POWs</a:t>
            </a:r>
            <a:r>
              <a:rPr lang="en-US" sz="2800" b="1" dirty="0" smtClean="0">
                <a:solidFill>
                  <a:srgbClr val="00B050"/>
                </a:solidFill>
              </a:rPr>
              <a:t>. </a:t>
            </a:r>
            <a:r>
              <a:rPr lang="en-US" sz="2800" b="1" dirty="0">
                <a:solidFill>
                  <a:srgbClr val="FFC000"/>
                </a:solidFill>
              </a:rPr>
              <a:t>In the story Hana </a:t>
            </a:r>
            <a:r>
              <a:rPr lang="en-US" sz="2800" b="1" dirty="0" smtClean="0">
                <a:solidFill>
                  <a:srgbClr val="FFC000"/>
                </a:solidFill>
              </a:rPr>
              <a:t>suspects </a:t>
            </a:r>
            <a:r>
              <a:rPr lang="en-US" sz="2800" b="1" dirty="0">
                <a:solidFill>
                  <a:srgbClr val="FFC000"/>
                </a:solidFill>
              </a:rPr>
              <a:t>that the American soldier was tortured by the Japanese army because she saw red scars on his neck. Furthermore Sadao and Hana do not act like typical Japanese. I believe it’s because they spent time in the USA, and they learned western values. Therefore, they feel it is their </a:t>
            </a:r>
            <a:r>
              <a:rPr lang="en-US" sz="2800" b="1" dirty="0" smtClean="0">
                <a:solidFill>
                  <a:srgbClr val="FFC000"/>
                </a:solidFill>
              </a:rPr>
              <a:t>obligation to </a:t>
            </a:r>
            <a:r>
              <a:rPr lang="en-US" sz="2800" b="1" dirty="0">
                <a:solidFill>
                  <a:srgbClr val="FFC000"/>
                </a:solidFill>
              </a:rPr>
              <a:t>provide the POW with medical </a:t>
            </a:r>
            <a:r>
              <a:rPr lang="en-US" sz="2800" b="1" dirty="0" smtClean="0">
                <a:solidFill>
                  <a:srgbClr val="FFC000"/>
                </a:solidFill>
              </a:rPr>
              <a:t>care, food, </a:t>
            </a:r>
            <a:r>
              <a:rPr lang="en-US" sz="2800" b="1" dirty="0">
                <a:solidFill>
                  <a:srgbClr val="FFC000"/>
                </a:solidFill>
              </a:rPr>
              <a:t>clothes and a place to stay in. </a:t>
            </a:r>
            <a:r>
              <a:rPr lang="en-US" sz="2800" dirty="0" err="1"/>
              <a:t>Sadao’s</a:t>
            </a:r>
            <a:r>
              <a:rPr lang="en-US" sz="2800" dirty="0"/>
              <a:t> servants, like most Japanese insist that the POW should die, and they do not support their masters decision to shelter </a:t>
            </a:r>
            <a:r>
              <a:rPr lang="en-US" sz="2800" dirty="0" smtClean="0"/>
              <a:t>and </a:t>
            </a:r>
            <a:r>
              <a:rPr lang="en-US" sz="2800" dirty="0"/>
              <a:t>treat the wounded POW.</a:t>
            </a:r>
            <a:endParaRPr lang="he-I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83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54725" y="560610"/>
            <a:ext cx="8911687" cy="1280890"/>
          </a:xfrm>
        </p:spPr>
        <p:txBody>
          <a:bodyPr>
            <a:normAutofit/>
          </a:bodyPr>
          <a:lstStyle/>
          <a:p>
            <a:pPr rtl="0"/>
            <a:r>
              <a:rPr lang="en-US" sz="4800" b="1" dirty="0"/>
              <a:t>Bridging </a:t>
            </a:r>
            <a:r>
              <a:rPr lang="en-US" sz="4800" b="1" dirty="0" smtClean="0"/>
              <a:t>Questions 2 &amp; 3:</a:t>
            </a:r>
            <a:endParaRPr lang="en-US" sz="4800" dirty="0"/>
          </a:p>
        </p:txBody>
      </p:sp>
      <p:sp>
        <p:nvSpPr>
          <p:cNvPr id="3" name="מציין מיקום תוכן 2"/>
          <p:cNvSpPr>
            <a:spLocks noGrp="1"/>
          </p:cNvSpPr>
          <p:nvPr>
            <p:ph idx="1"/>
          </p:nvPr>
        </p:nvSpPr>
        <p:spPr>
          <a:xfrm>
            <a:off x="1754725" y="1574800"/>
            <a:ext cx="8915400" cy="4914900"/>
          </a:xfrm>
        </p:spPr>
        <p:txBody>
          <a:bodyPr>
            <a:normAutofit fontScale="92500" lnSpcReduction="10000"/>
          </a:bodyPr>
          <a:lstStyle/>
          <a:p>
            <a:pPr marL="0" indent="0" algn="just" rtl="0">
              <a:buNone/>
            </a:pPr>
            <a:r>
              <a:rPr lang="en-US" sz="2400" dirty="0" smtClean="0"/>
              <a:t>2.	Pearl </a:t>
            </a:r>
            <a:r>
              <a:rPr lang="en-US" sz="2400" dirty="0"/>
              <a:t>Buck claimed: "You cannot make yourself feel </a:t>
            </a:r>
            <a:r>
              <a:rPr lang="en-US" sz="2400" dirty="0" smtClean="0"/>
              <a:t>   	something </a:t>
            </a:r>
            <a:r>
              <a:rPr lang="en-US" sz="2400" dirty="0"/>
              <a:t>you do not feel, but you can make yourself </a:t>
            </a:r>
            <a:r>
              <a:rPr lang="en-US" sz="2400" dirty="0" smtClean="0"/>
              <a:t>do 	right </a:t>
            </a:r>
            <a:r>
              <a:rPr lang="en-US" sz="2400" dirty="0"/>
              <a:t>in spite of your feelings."  </a:t>
            </a:r>
          </a:p>
          <a:p>
            <a:pPr marL="0" indent="0" algn="just" rtl="0">
              <a:buNone/>
            </a:pPr>
            <a:r>
              <a:rPr lang="en-US" sz="2400" dirty="0" smtClean="0"/>
              <a:t>	</a:t>
            </a:r>
            <a:r>
              <a:rPr lang="en-US" sz="2400" b="1" dirty="0" smtClean="0"/>
              <a:t>Explain </a:t>
            </a:r>
            <a:r>
              <a:rPr lang="en-US" sz="2400" b="1" dirty="0"/>
              <a:t>how this statement is relevant to "The Enemy". </a:t>
            </a:r>
            <a:r>
              <a:rPr lang="en-US" sz="2400" b="1" dirty="0" smtClean="0"/>
              <a:t>	Support </a:t>
            </a:r>
            <a:r>
              <a:rPr lang="en-US" sz="2400" b="1" dirty="0"/>
              <a:t>your answer with examples from the story</a:t>
            </a:r>
            <a:r>
              <a:rPr lang="en-US" sz="2400" b="1" dirty="0" smtClean="0"/>
              <a:t>.</a:t>
            </a:r>
          </a:p>
          <a:p>
            <a:pPr marL="457200" indent="-457200" algn="just" rtl="0">
              <a:buAutoNum type="arabicPeriod" startAt="3"/>
            </a:pPr>
            <a:r>
              <a:rPr lang="en-US" sz="2400" dirty="0" smtClean="0"/>
              <a:t>- </a:t>
            </a:r>
            <a:r>
              <a:rPr lang="en-US" sz="2400" dirty="0"/>
              <a:t> "... you have taught us to see those qualities of thought </a:t>
            </a:r>
            <a:r>
              <a:rPr lang="en-US" sz="2400" dirty="0" smtClean="0"/>
              <a:t>and </a:t>
            </a:r>
            <a:r>
              <a:rPr lang="en-US" sz="2400" dirty="0"/>
              <a:t>feeling which bind us all together as human beings on </a:t>
            </a:r>
            <a:r>
              <a:rPr lang="en-US" sz="2400" dirty="0" smtClean="0"/>
              <a:t>this </a:t>
            </a:r>
            <a:r>
              <a:rPr lang="en-US" sz="2400" dirty="0"/>
              <a:t>earth, ... it is of the greatest importance that the peoples </a:t>
            </a:r>
            <a:r>
              <a:rPr lang="en-US" sz="2400" dirty="0" smtClean="0"/>
              <a:t>of </a:t>
            </a:r>
            <a:r>
              <a:rPr lang="en-US" sz="2400" dirty="0"/>
              <a:t>the earth learn to understand each other as individuals </a:t>
            </a:r>
            <a:r>
              <a:rPr lang="en-US" sz="2400" dirty="0" smtClean="0"/>
              <a:t>across </a:t>
            </a:r>
            <a:r>
              <a:rPr lang="en-US" sz="2400" dirty="0"/>
              <a:t>distances and frontiers." – </a:t>
            </a:r>
            <a:r>
              <a:rPr lang="en-US" sz="2400" dirty="0" err="1"/>
              <a:t>Bertil</a:t>
            </a:r>
            <a:r>
              <a:rPr lang="en-US" sz="2400" dirty="0"/>
              <a:t> </a:t>
            </a:r>
            <a:r>
              <a:rPr lang="en-US" sz="2400" dirty="0" err="1"/>
              <a:t>Lindblad</a:t>
            </a:r>
            <a:r>
              <a:rPr lang="en-US" sz="2400" dirty="0"/>
              <a:t>, Director of </a:t>
            </a:r>
            <a:r>
              <a:rPr lang="en-US" sz="2400" dirty="0" smtClean="0"/>
              <a:t>the </a:t>
            </a:r>
            <a:r>
              <a:rPr lang="en-US" sz="2400" dirty="0"/>
              <a:t>Stockholm Observatory at </a:t>
            </a:r>
            <a:r>
              <a:rPr lang="en-US" sz="2400" dirty="0" err="1"/>
              <a:t>Saltsjöbaden</a:t>
            </a:r>
            <a:r>
              <a:rPr lang="en-US" sz="2400" dirty="0"/>
              <a:t> at the award </a:t>
            </a:r>
            <a:r>
              <a:rPr lang="en-US" sz="2400" dirty="0" smtClean="0"/>
              <a:t>ceremony </a:t>
            </a:r>
            <a:r>
              <a:rPr lang="en-US" sz="2400" dirty="0"/>
              <a:t>of the Nobel Prize to Pearl S. Buck. </a:t>
            </a:r>
            <a:endParaRPr lang="en-US" sz="2400" dirty="0" smtClean="0"/>
          </a:p>
          <a:p>
            <a:pPr marL="0" indent="0" algn="just" rtl="0">
              <a:buNone/>
            </a:pPr>
            <a:r>
              <a:rPr lang="en-US" sz="2400" dirty="0"/>
              <a:t>	</a:t>
            </a:r>
            <a:r>
              <a:rPr lang="en-US" sz="2400" b="1" dirty="0" smtClean="0"/>
              <a:t>Make </a:t>
            </a:r>
            <a:r>
              <a:rPr lang="en-US" sz="2400" b="1" dirty="0"/>
              <a:t>a </a:t>
            </a:r>
            <a:r>
              <a:rPr lang="en-US" sz="2400" b="1" dirty="0" smtClean="0"/>
              <a:t>	connection </a:t>
            </a:r>
            <a:r>
              <a:rPr lang="en-US" sz="2400" b="1" dirty="0"/>
              <a:t>between the above quote and the </a:t>
            </a:r>
            <a:r>
              <a:rPr lang="en-US" sz="2400" b="1" dirty="0" smtClean="0"/>
              <a:t>	story </a:t>
            </a:r>
            <a:r>
              <a:rPr lang="en-US" sz="2400" b="1" dirty="0"/>
              <a:t>"The </a:t>
            </a:r>
            <a:r>
              <a:rPr lang="en-US" sz="2400" b="1" dirty="0" smtClean="0"/>
              <a:t>	Enemy</a:t>
            </a:r>
            <a:r>
              <a:rPr lang="en-US" sz="2400" b="1" dirty="0"/>
              <a:t>".</a:t>
            </a:r>
            <a:endParaRPr lang="he-IL"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314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54725" y="636810"/>
            <a:ext cx="8911687" cy="988790"/>
          </a:xfrm>
        </p:spPr>
        <p:txBody>
          <a:bodyPr>
            <a:normAutofit/>
          </a:bodyPr>
          <a:lstStyle/>
          <a:p>
            <a:r>
              <a:rPr lang="en-US" sz="4800" b="1" dirty="0" smtClean="0"/>
              <a:t>Answer 2:</a:t>
            </a:r>
            <a:endParaRPr lang="he-IL" sz="4800" dirty="0"/>
          </a:p>
        </p:txBody>
      </p:sp>
      <p:sp>
        <p:nvSpPr>
          <p:cNvPr id="4" name="מציין מיקום תוכן 2"/>
          <p:cNvSpPr>
            <a:spLocks noGrp="1"/>
          </p:cNvSpPr>
          <p:nvPr>
            <p:ph idx="1"/>
          </p:nvPr>
        </p:nvSpPr>
        <p:spPr>
          <a:xfrm>
            <a:off x="1754188" y="1866900"/>
            <a:ext cx="8915400" cy="4121150"/>
          </a:xfrm>
        </p:spPr>
        <p:txBody>
          <a:bodyPr>
            <a:normAutofit fontScale="92500" lnSpcReduction="10000"/>
          </a:bodyPr>
          <a:lstStyle/>
          <a:p>
            <a:pPr marL="0" indent="0" algn="just" rtl="0">
              <a:buNone/>
            </a:pPr>
            <a:r>
              <a:rPr lang="en-US" sz="2800" b="1" dirty="0">
                <a:solidFill>
                  <a:srgbClr val="00B050"/>
                </a:solidFill>
              </a:rPr>
              <a:t>In the above quote, the author of the story expresses her expectations that people behave humanely even if they do not feel this way. </a:t>
            </a:r>
            <a:r>
              <a:rPr lang="en-US" sz="2800" b="1" dirty="0" smtClean="0">
                <a:solidFill>
                  <a:srgbClr val="FFC000"/>
                </a:solidFill>
              </a:rPr>
              <a:t>Sadao, </a:t>
            </a:r>
            <a:r>
              <a:rPr lang="en-US" sz="2800" b="1" dirty="0">
                <a:solidFill>
                  <a:srgbClr val="FFC000"/>
                </a:solidFill>
              </a:rPr>
              <a:t>the main </a:t>
            </a:r>
            <a:r>
              <a:rPr lang="en-US" sz="2800" b="1" dirty="0" smtClean="0">
                <a:solidFill>
                  <a:srgbClr val="FFC000"/>
                </a:solidFill>
              </a:rPr>
              <a:t>character, </a:t>
            </a:r>
            <a:r>
              <a:rPr lang="en-US" sz="2800" b="1" dirty="0">
                <a:solidFill>
                  <a:srgbClr val="FFC000"/>
                </a:solidFill>
              </a:rPr>
              <a:t>does just that. He does not like Americans, and he finds them repulsive. He does not feel pity for the POW, yet he feels an obligation to save his life. At the end of the story Sadao even helped the </a:t>
            </a:r>
            <a:r>
              <a:rPr lang="en-US" sz="2800" b="1" dirty="0" smtClean="0">
                <a:solidFill>
                  <a:srgbClr val="FFC000"/>
                </a:solidFill>
              </a:rPr>
              <a:t>American </a:t>
            </a:r>
            <a:r>
              <a:rPr lang="en-US" sz="2800" b="1" dirty="0">
                <a:solidFill>
                  <a:srgbClr val="FFC000"/>
                </a:solidFill>
              </a:rPr>
              <a:t>escape. He does the right thing in spite of his strong feeling against the American people. </a:t>
            </a:r>
            <a:r>
              <a:rPr lang="en-US" sz="2800" dirty="0"/>
              <a:t>Sadao presents a good example of what the author meant in the above quote.</a:t>
            </a:r>
          </a:p>
          <a:p>
            <a:pPr marL="0" indent="0" algn="l" rtl="0">
              <a:buNone/>
            </a:pPr>
            <a:endParaRPr lang="he-I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456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80125" y="573310"/>
            <a:ext cx="8911687" cy="1280890"/>
          </a:xfrm>
        </p:spPr>
        <p:txBody>
          <a:bodyPr>
            <a:normAutofit/>
          </a:bodyPr>
          <a:lstStyle/>
          <a:p>
            <a:r>
              <a:rPr lang="en-US" sz="4800" b="1" dirty="0" smtClean="0"/>
              <a:t>Answer 3:</a:t>
            </a:r>
            <a:endParaRPr lang="he-IL" sz="4800" dirty="0"/>
          </a:p>
        </p:txBody>
      </p:sp>
      <p:sp>
        <p:nvSpPr>
          <p:cNvPr id="3" name="מציין מיקום תוכן 2"/>
          <p:cNvSpPr>
            <a:spLocks noGrp="1"/>
          </p:cNvSpPr>
          <p:nvPr>
            <p:ph idx="1"/>
          </p:nvPr>
        </p:nvSpPr>
        <p:spPr>
          <a:xfrm>
            <a:off x="1780125" y="1727200"/>
            <a:ext cx="8915400" cy="4305300"/>
          </a:xfrm>
        </p:spPr>
        <p:txBody>
          <a:bodyPr>
            <a:normAutofit fontScale="92500" lnSpcReduction="10000"/>
          </a:bodyPr>
          <a:lstStyle/>
          <a:p>
            <a:pPr marL="0" indent="0" algn="just" rtl="0">
              <a:buNone/>
            </a:pPr>
            <a:r>
              <a:rPr lang="en-US" sz="2800" b="1" dirty="0">
                <a:solidFill>
                  <a:srgbClr val="00B050"/>
                </a:solidFill>
              </a:rPr>
              <a:t>This quote tells us that Buck wrote about the things that all human beings should have in </a:t>
            </a:r>
            <a:r>
              <a:rPr lang="en-US" sz="2800" b="1" dirty="0" smtClean="0">
                <a:solidFill>
                  <a:srgbClr val="00B050"/>
                </a:solidFill>
              </a:rPr>
              <a:t>common, </a:t>
            </a:r>
            <a:r>
              <a:rPr lang="en-US" sz="2800" b="1" dirty="0">
                <a:solidFill>
                  <a:srgbClr val="00B050"/>
                </a:solidFill>
              </a:rPr>
              <a:t>despite growing up in different cultures. </a:t>
            </a:r>
            <a:r>
              <a:rPr lang="en-US" sz="2800" b="1" dirty="0">
                <a:solidFill>
                  <a:srgbClr val="FFC000"/>
                </a:solidFill>
              </a:rPr>
              <a:t>We see this in "The Enemy" in Sadao. Although he is Japanese and the </a:t>
            </a:r>
            <a:r>
              <a:rPr lang="en-US" sz="2800" b="1" dirty="0" smtClean="0">
                <a:solidFill>
                  <a:srgbClr val="FFC000"/>
                </a:solidFill>
              </a:rPr>
              <a:t>sailor </a:t>
            </a:r>
            <a:r>
              <a:rPr lang="en-US" sz="2800" b="1" dirty="0">
                <a:solidFill>
                  <a:srgbClr val="FFC000"/>
                </a:solidFill>
              </a:rPr>
              <a:t>is American, and although Sadao dislikes Americans  (even hates them</a:t>
            </a:r>
            <a:r>
              <a:rPr lang="en-US" sz="2800" b="1" dirty="0" smtClean="0">
                <a:solidFill>
                  <a:srgbClr val="FFC000"/>
                </a:solidFill>
              </a:rPr>
              <a:t>), </a:t>
            </a:r>
            <a:r>
              <a:rPr lang="en-US" sz="2800" b="1" dirty="0">
                <a:solidFill>
                  <a:srgbClr val="FFC000"/>
                </a:solidFill>
              </a:rPr>
              <a:t>Sadao takes care of him because he sees him as a person in need of help, which is more important than the fact that the </a:t>
            </a:r>
            <a:r>
              <a:rPr lang="en-US" sz="2800" b="1" dirty="0" smtClean="0">
                <a:solidFill>
                  <a:srgbClr val="FFC000"/>
                </a:solidFill>
              </a:rPr>
              <a:t>sailor </a:t>
            </a:r>
            <a:r>
              <a:rPr lang="en-US" sz="2800" b="1" dirty="0">
                <a:solidFill>
                  <a:srgbClr val="FFC000"/>
                </a:solidFill>
              </a:rPr>
              <a:t>is American. That is the story's message: that Universal human values </a:t>
            </a:r>
            <a:r>
              <a:rPr lang="en-US" sz="2800" b="1" dirty="0" smtClean="0">
                <a:solidFill>
                  <a:srgbClr val="FFC000"/>
                </a:solidFill>
              </a:rPr>
              <a:t>should take </a:t>
            </a:r>
            <a:r>
              <a:rPr lang="en-US" sz="2800" b="1" dirty="0">
                <a:solidFill>
                  <a:srgbClr val="FFC000"/>
                </a:solidFill>
              </a:rPr>
              <a:t>precedence over narrow sectarian </a:t>
            </a:r>
            <a:r>
              <a:rPr lang="en-US" sz="2800" b="1" dirty="0" smtClean="0">
                <a:solidFill>
                  <a:srgbClr val="FFC000"/>
                </a:solidFill>
              </a:rPr>
              <a:t>considerations.</a:t>
            </a:r>
            <a:endParaRPr lang="en-US" sz="2800" b="1" dirty="0">
              <a:solidFill>
                <a:srgbClr val="FFC000"/>
              </a:solidFill>
            </a:endParaRPr>
          </a:p>
          <a:p>
            <a:pPr marL="0" indent="0" algn="l" rtl="0">
              <a:buNone/>
            </a:pPr>
            <a:endParaRPr lang="he-I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52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עשן מתפתל">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118</TotalTime>
  <Words>544</Words>
  <Application>Microsoft Office PowerPoint</Application>
  <PresentationFormat>מסך רחב</PresentationFormat>
  <Paragraphs>31</Paragraphs>
  <Slides>8</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8</vt:i4>
      </vt:variant>
    </vt:vector>
  </HeadingPairs>
  <TitlesOfParts>
    <vt:vector size="15" baseType="lpstr">
      <vt:lpstr>Arial</vt:lpstr>
      <vt:lpstr>Calibri</vt:lpstr>
      <vt:lpstr>Century Gothic</vt:lpstr>
      <vt:lpstr>Gisha</vt:lpstr>
      <vt:lpstr>Times New Roman</vt:lpstr>
      <vt:lpstr>Wingdings 3</vt:lpstr>
      <vt:lpstr>עשן מתפתל</vt:lpstr>
      <vt:lpstr>מצגת של PowerPoint</vt:lpstr>
      <vt:lpstr>Answering a Bridging Question    -Credit to Maya Toledano</vt:lpstr>
      <vt:lpstr>First step - Preparation</vt:lpstr>
      <vt:lpstr>Bridging Question 1:</vt:lpstr>
      <vt:lpstr>Answer 1:</vt:lpstr>
      <vt:lpstr>Bridging Questions 2 &amp; 3:</vt:lpstr>
      <vt:lpstr>Answer 2:</vt:lpstr>
      <vt:lpstr>Answer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ברוך</dc:creator>
  <cp:lastModifiedBy>YARON TORFSTEIN</cp:lastModifiedBy>
  <cp:revision>79</cp:revision>
  <dcterms:created xsi:type="dcterms:W3CDTF">2018-01-08T20:52:04Z</dcterms:created>
  <dcterms:modified xsi:type="dcterms:W3CDTF">2018-06-27T04:10:09Z</dcterms:modified>
</cp:coreProperties>
</file>