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9" r:id="rId3"/>
    <p:sldId id="270" r:id="rId4"/>
    <p:sldId id="265" r:id="rId5"/>
    <p:sldId id="271" r:id="rId6"/>
    <p:sldId id="272" r:id="rId7"/>
    <p:sldId id="264" r:id="rId8"/>
    <p:sldId id="266" r:id="rId9"/>
    <p:sldId id="258" r:id="rId10"/>
    <p:sldId id="263" r:id="rId11"/>
    <p:sldId id="268" r:id="rId1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ABE8A058-EC3C-4E8D-94C3-E133BFE5755D}" type="datetimeFigureOut">
              <a:rPr lang="he-IL" smtClean="0"/>
              <a:t>ו'/חשון/תשע"ד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F947D44-4F85-4201-954C-31A63BBB51BF}" type="slidenum">
              <a:rPr lang="he-IL" smtClean="0"/>
              <a:t>‹#›</a:t>
            </a:fld>
            <a:endParaRPr lang="he-IL"/>
          </a:p>
        </p:txBody>
      </p:sp>
    </p:spTree>
    <p:extLst>
      <p:ext uri="{BB962C8B-B14F-4D97-AF65-F5344CB8AC3E}">
        <p14:creationId xmlns:p14="http://schemas.microsoft.com/office/powerpoint/2010/main" val="223776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E8A058-EC3C-4E8D-94C3-E133BFE5755D}" type="datetimeFigureOut">
              <a:rPr lang="he-IL" smtClean="0"/>
              <a:t>ו'/חשון/תשע"ד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F947D44-4F85-4201-954C-31A63BBB51BF}" type="slidenum">
              <a:rPr lang="he-IL" smtClean="0"/>
              <a:t>‹#›</a:t>
            </a:fld>
            <a:endParaRPr lang="he-IL"/>
          </a:p>
        </p:txBody>
      </p:sp>
    </p:spTree>
    <p:extLst>
      <p:ext uri="{BB962C8B-B14F-4D97-AF65-F5344CB8AC3E}">
        <p14:creationId xmlns:p14="http://schemas.microsoft.com/office/powerpoint/2010/main" val="143121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E8A058-EC3C-4E8D-94C3-E133BFE5755D}" type="datetimeFigureOut">
              <a:rPr lang="he-IL" smtClean="0"/>
              <a:t>ו'/חשון/תשע"ד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F947D44-4F85-4201-954C-31A63BBB51BF}" type="slidenum">
              <a:rPr lang="he-IL" smtClean="0"/>
              <a:t>‹#›</a:t>
            </a:fld>
            <a:endParaRPr lang="he-IL"/>
          </a:p>
        </p:txBody>
      </p:sp>
    </p:spTree>
    <p:extLst>
      <p:ext uri="{BB962C8B-B14F-4D97-AF65-F5344CB8AC3E}">
        <p14:creationId xmlns:p14="http://schemas.microsoft.com/office/powerpoint/2010/main" val="206118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BE8A058-EC3C-4E8D-94C3-E133BFE5755D}" type="datetimeFigureOut">
              <a:rPr lang="he-IL" smtClean="0"/>
              <a:t>ו'/חשון/תשע"ד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F947D44-4F85-4201-954C-31A63BBB51BF}" type="slidenum">
              <a:rPr lang="he-IL" smtClean="0"/>
              <a:t>‹#›</a:t>
            </a:fld>
            <a:endParaRPr lang="he-IL"/>
          </a:p>
        </p:txBody>
      </p:sp>
    </p:spTree>
    <p:extLst>
      <p:ext uri="{BB962C8B-B14F-4D97-AF65-F5344CB8AC3E}">
        <p14:creationId xmlns:p14="http://schemas.microsoft.com/office/powerpoint/2010/main" val="111748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BE8A058-EC3C-4E8D-94C3-E133BFE5755D}" type="datetimeFigureOut">
              <a:rPr lang="he-IL" smtClean="0"/>
              <a:t>ו'/חשון/תשע"ד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F947D44-4F85-4201-954C-31A63BBB51BF}" type="slidenum">
              <a:rPr lang="he-IL" smtClean="0"/>
              <a:t>‹#›</a:t>
            </a:fld>
            <a:endParaRPr lang="he-IL"/>
          </a:p>
        </p:txBody>
      </p:sp>
    </p:spTree>
    <p:extLst>
      <p:ext uri="{BB962C8B-B14F-4D97-AF65-F5344CB8AC3E}">
        <p14:creationId xmlns:p14="http://schemas.microsoft.com/office/powerpoint/2010/main" val="1762374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ABE8A058-EC3C-4E8D-94C3-E133BFE5755D}" type="datetimeFigureOut">
              <a:rPr lang="he-IL" smtClean="0"/>
              <a:t>ו'/חשון/תשע"ד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F947D44-4F85-4201-954C-31A63BBB51BF}" type="slidenum">
              <a:rPr lang="he-IL" smtClean="0"/>
              <a:t>‹#›</a:t>
            </a:fld>
            <a:endParaRPr lang="he-IL"/>
          </a:p>
        </p:txBody>
      </p:sp>
    </p:spTree>
    <p:extLst>
      <p:ext uri="{BB962C8B-B14F-4D97-AF65-F5344CB8AC3E}">
        <p14:creationId xmlns:p14="http://schemas.microsoft.com/office/powerpoint/2010/main" val="17566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ABE8A058-EC3C-4E8D-94C3-E133BFE5755D}" type="datetimeFigureOut">
              <a:rPr lang="he-IL" smtClean="0"/>
              <a:t>ו'/חשון/תשע"ד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9F947D44-4F85-4201-954C-31A63BBB51BF}" type="slidenum">
              <a:rPr lang="he-IL" smtClean="0"/>
              <a:t>‹#›</a:t>
            </a:fld>
            <a:endParaRPr lang="he-IL"/>
          </a:p>
        </p:txBody>
      </p:sp>
    </p:spTree>
    <p:extLst>
      <p:ext uri="{BB962C8B-B14F-4D97-AF65-F5344CB8AC3E}">
        <p14:creationId xmlns:p14="http://schemas.microsoft.com/office/powerpoint/2010/main" val="348974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ABE8A058-EC3C-4E8D-94C3-E133BFE5755D}" type="datetimeFigureOut">
              <a:rPr lang="he-IL" smtClean="0"/>
              <a:t>ו'/חשון/תשע"ד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F947D44-4F85-4201-954C-31A63BBB51BF}" type="slidenum">
              <a:rPr lang="he-IL" smtClean="0"/>
              <a:t>‹#›</a:t>
            </a:fld>
            <a:endParaRPr lang="he-IL"/>
          </a:p>
        </p:txBody>
      </p:sp>
    </p:spTree>
    <p:extLst>
      <p:ext uri="{BB962C8B-B14F-4D97-AF65-F5344CB8AC3E}">
        <p14:creationId xmlns:p14="http://schemas.microsoft.com/office/powerpoint/2010/main" val="263900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BE8A058-EC3C-4E8D-94C3-E133BFE5755D}" type="datetimeFigureOut">
              <a:rPr lang="he-IL" smtClean="0"/>
              <a:t>ו'/חשון/תשע"ד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F947D44-4F85-4201-954C-31A63BBB51BF}" type="slidenum">
              <a:rPr lang="he-IL" smtClean="0"/>
              <a:t>‹#›</a:t>
            </a:fld>
            <a:endParaRPr lang="he-IL"/>
          </a:p>
        </p:txBody>
      </p:sp>
    </p:spTree>
    <p:extLst>
      <p:ext uri="{BB962C8B-B14F-4D97-AF65-F5344CB8AC3E}">
        <p14:creationId xmlns:p14="http://schemas.microsoft.com/office/powerpoint/2010/main" val="52576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E8A058-EC3C-4E8D-94C3-E133BFE5755D}" type="datetimeFigureOut">
              <a:rPr lang="he-IL" smtClean="0"/>
              <a:t>ו'/חשון/תשע"ד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F947D44-4F85-4201-954C-31A63BBB51BF}" type="slidenum">
              <a:rPr lang="he-IL" smtClean="0"/>
              <a:t>‹#›</a:t>
            </a:fld>
            <a:endParaRPr lang="he-IL"/>
          </a:p>
        </p:txBody>
      </p:sp>
    </p:spTree>
    <p:extLst>
      <p:ext uri="{BB962C8B-B14F-4D97-AF65-F5344CB8AC3E}">
        <p14:creationId xmlns:p14="http://schemas.microsoft.com/office/powerpoint/2010/main" val="228116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E8A058-EC3C-4E8D-94C3-E133BFE5755D}" type="datetimeFigureOut">
              <a:rPr lang="he-IL" smtClean="0"/>
              <a:t>ו'/חשון/תשע"ד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F947D44-4F85-4201-954C-31A63BBB51BF}" type="slidenum">
              <a:rPr lang="he-IL" smtClean="0"/>
              <a:t>‹#›</a:t>
            </a:fld>
            <a:endParaRPr lang="he-IL"/>
          </a:p>
        </p:txBody>
      </p:sp>
    </p:spTree>
    <p:extLst>
      <p:ext uri="{BB962C8B-B14F-4D97-AF65-F5344CB8AC3E}">
        <p14:creationId xmlns:p14="http://schemas.microsoft.com/office/powerpoint/2010/main" val="32453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BE8A058-EC3C-4E8D-94C3-E133BFE5755D}" type="datetimeFigureOut">
              <a:rPr lang="he-IL" smtClean="0"/>
              <a:t>ו'/חשון/תשע"ד</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F947D44-4F85-4201-954C-31A63BBB51BF}" type="slidenum">
              <a:rPr lang="he-IL" smtClean="0"/>
              <a:t>‹#›</a:t>
            </a:fld>
            <a:endParaRPr lang="he-IL"/>
          </a:p>
        </p:txBody>
      </p:sp>
    </p:spTree>
    <p:extLst>
      <p:ext uri="{BB962C8B-B14F-4D97-AF65-F5344CB8AC3E}">
        <p14:creationId xmlns:p14="http://schemas.microsoft.com/office/powerpoint/2010/main" val="818826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1556792"/>
            <a:ext cx="7772400" cy="1470025"/>
          </a:xfrm>
        </p:spPr>
        <p:txBody>
          <a:bodyPr>
            <a:noAutofit/>
          </a:bodyPr>
          <a:lstStyle/>
          <a:p>
            <a:r>
              <a:rPr lang="en-US" sz="9600" b="1" dirty="0" smtClean="0">
                <a:latin typeface="Broadway" pitchFamily="82" charset="0"/>
              </a:rPr>
              <a:t>All My Sons</a:t>
            </a:r>
            <a:endParaRPr lang="he-IL" sz="9600" b="1" dirty="0">
              <a:latin typeface="Broadway" pitchFamily="82" charset="0"/>
            </a:endParaRPr>
          </a:p>
        </p:txBody>
      </p:sp>
      <p:sp>
        <p:nvSpPr>
          <p:cNvPr id="3" name="כותרת משנה 2"/>
          <p:cNvSpPr>
            <a:spLocks noGrp="1"/>
          </p:cNvSpPr>
          <p:nvPr>
            <p:ph type="subTitle" idx="1"/>
          </p:nvPr>
        </p:nvSpPr>
        <p:spPr>
          <a:xfrm>
            <a:off x="1371600" y="3068960"/>
            <a:ext cx="6400800" cy="694928"/>
          </a:xfrm>
        </p:spPr>
        <p:txBody>
          <a:bodyPr/>
          <a:lstStyle/>
          <a:p>
            <a:r>
              <a:rPr lang="en-US" dirty="0" smtClean="0"/>
              <a:t>By Arthur Miller</a:t>
            </a:r>
            <a:endParaRPr lang="he-IL" dirty="0"/>
          </a:p>
        </p:txBody>
      </p:sp>
      <p:sp>
        <p:nvSpPr>
          <p:cNvPr id="4" name="TextBox 3"/>
          <p:cNvSpPr txBox="1"/>
          <p:nvPr/>
        </p:nvSpPr>
        <p:spPr>
          <a:xfrm>
            <a:off x="827584" y="5301208"/>
            <a:ext cx="1944216" cy="369332"/>
          </a:xfrm>
          <a:prstGeom prst="rect">
            <a:avLst/>
          </a:prstGeom>
          <a:noFill/>
        </p:spPr>
        <p:txBody>
          <a:bodyPr wrap="square" rtlCol="1">
            <a:spAutoFit/>
          </a:bodyPr>
          <a:lstStyle/>
          <a:p>
            <a:pPr algn="l" rtl="0"/>
            <a:r>
              <a:rPr lang="en-US" dirty="0" smtClean="0"/>
              <a:t>Maya </a:t>
            </a:r>
            <a:r>
              <a:rPr lang="en-US" dirty="0" err="1" smtClean="0"/>
              <a:t>Toledano</a:t>
            </a:r>
            <a:endParaRPr lang="he-IL" dirty="0"/>
          </a:p>
        </p:txBody>
      </p:sp>
    </p:spTree>
    <p:extLst>
      <p:ext uri="{BB962C8B-B14F-4D97-AF65-F5344CB8AC3E}">
        <p14:creationId xmlns:p14="http://schemas.microsoft.com/office/powerpoint/2010/main" val="1887519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13385"/>
            <a:ext cx="8712968" cy="653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868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8" name="Picture 32" descr="MCj0391406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5803721" y="3511252"/>
            <a:ext cx="2266315" cy="3086100"/>
          </a:xfrm>
          <a:prstGeom prst="rect">
            <a:avLst/>
          </a:prstGeom>
          <a:noFill/>
          <a:extLst>
            <a:ext uri="{909E8E84-426E-40DD-AFC4-6F175D3DCCD1}">
              <a14:hiddenFill xmlns:a14="http://schemas.microsoft.com/office/drawing/2010/main">
                <a:solidFill>
                  <a:srgbClr val="FFFFFF"/>
                </a:solidFill>
              </a14:hiddenFill>
            </a:ext>
          </a:extLst>
        </p:spPr>
      </p:pic>
      <p:grpSp>
        <p:nvGrpSpPr>
          <p:cNvPr id="4097" name="קבוצה 4096"/>
          <p:cNvGrpSpPr/>
          <p:nvPr/>
        </p:nvGrpSpPr>
        <p:grpSpPr>
          <a:xfrm>
            <a:off x="395536" y="270892"/>
            <a:ext cx="2651760" cy="3086100"/>
            <a:chOff x="1168860" y="1157908"/>
            <a:chExt cx="2651760" cy="3086100"/>
          </a:xfrm>
        </p:grpSpPr>
        <p:pic>
          <p:nvPicPr>
            <p:cNvPr id="4126" name="Picture 30" descr="MCj0391406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326975" y="1157908"/>
              <a:ext cx="2266315" cy="30861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25"/>
            <p:cNvGrpSpPr>
              <a:grpSpLocks/>
            </p:cNvGrpSpPr>
            <p:nvPr/>
          </p:nvGrpSpPr>
          <p:grpSpPr bwMode="auto">
            <a:xfrm>
              <a:off x="1168860" y="1485568"/>
              <a:ext cx="2651760" cy="1463040"/>
              <a:chOff x="962" y="3780"/>
              <a:chExt cx="4176" cy="2304"/>
            </a:xfrm>
          </p:grpSpPr>
          <p:sp>
            <p:nvSpPr>
              <p:cNvPr id="29" name="Rectangle 29"/>
              <p:cNvSpPr>
                <a:spLocks noChangeArrowheads="1"/>
              </p:cNvSpPr>
              <p:nvPr/>
            </p:nvSpPr>
            <p:spPr bwMode="auto">
              <a:xfrm>
                <a:off x="962" y="3780"/>
                <a:ext cx="144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30" name="Rectangle 28"/>
              <p:cNvSpPr>
                <a:spLocks noChangeArrowheads="1"/>
              </p:cNvSpPr>
              <p:nvPr/>
            </p:nvSpPr>
            <p:spPr bwMode="auto">
              <a:xfrm>
                <a:off x="3698" y="3803"/>
                <a:ext cx="144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31" name="Rectangle 27"/>
              <p:cNvSpPr>
                <a:spLocks noChangeArrowheads="1"/>
              </p:cNvSpPr>
              <p:nvPr/>
            </p:nvSpPr>
            <p:spPr bwMode="auto">
              <a:xfrm>
                <a:off x="962" y="5220"/>
                <a:ext cx="144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4096" name="Rectangle 26"/>
              <p:cNvSpPr>
                <a:spLocks noChangeArrowheads="1"/>
              </p:cNvSpPr>
              <p:nvPr/>
            </p:nvSpPr>
            <p:spPr bwMode="auto">
              <a:xfrm>
                <a:off x="3698" y="5099"/>
                <a:ext cx="144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grpSp>
      </p:grpSp>
      <p:grpSp>
        <p:nvGrpSpPr>
          <p:cNvPr id="4098" name="קבוצה 4097"/>
          <p:cNvGrpSpPr/>
          <p:nvPr/>
        </p:nvGrpSpPr>
        <p:grpSpPr>
          <a:xfrm>
            <a:off x="5645224" y="260648"/>
            <a:ext cx="2743200" cy="3086100"/>
            <a:chOff x="5055061" y="1043608"/>
            <a:chExt cx="2743200" cy="3086100"/>
          </a:xfrm>
        </p:grpSpPr>
        <p:pic>
          <p:nvPicPr>
            <p:cNvPr id="4127" name="Picture 31" descr="MCj0391406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5098876" y="1043608"/>
              <a:ext cx="2266315" cy="30861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20"/>
            <p:cNvGrpSpPr>
              <a:grpSpLocks/>
            </p:cNvGrpSpPr>
            <p:nvPr/>
          </p:nvGrpSpPr>
          <p:grpSpPr bwMode="auto">
            <a:xfrm>
              <a:off x="5055061" y="1599868"/>
              <a:ext cx="2743200" cy="1577340"/>
              <a:chOff x="7082" y="3960"/>
              <a:chExt cx="4320" cy="2484"/>
            </a:xfrm>
          </p:grpSpPr>
          <p:sp>
            <p:nvSpPr>
              <p:cNvPr id="25" name="Rectangle 24"/>
              <p:cNvSpPr>
                <a:spLocks noChangeArrowheads="1"/>
              </p:cNvSpPr>
              <p:nvPr/>
            </p:nvSpPr>
            <p:spPr bwMode="auto">
              <a:xfrm>
                <a:off x="7262" y="4140"/>
                <a:ext cx="144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3"/>
              <p:cNvSpPr>
                <a:spLocks noChangeArrowheads="1"/>
              </p:cNvSpPr>
              <p:nvPr/>
            </p:nvSpPr>
            <p:spPr bwMode="auto">
              <a:xfrm>
                <a:off x="9962" y="3960"/>
                <a:ext cx="144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27" name="Rectangle 22"/>
              <p:cNvSpPr>
                <a:spLocks noChangeArrowheads="1"/>
              </p:cNvSpPr>
              <p:nvPr/>
            </p:nvSpPr>
            <p:spPr bwMode="auto">
              <a:xfrm>
                <a:off x="7082" y="5580"/>
                <a:ext cx="144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28" name="Rectangle 21"/>
              <p:cNvSpPr>
                <a:spLocks noChangeArrowheads="1"/>
              </p:cNvSpPr>
              <p:nvPr/>
            </p:nvSpPr>
            <p:spPr bwMode="auto">
              <a:xfrm>
                <a:off x="9782" y="5400"/>
                <a:ext cx="144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grpSp>
      </p:grpSp>
      <p:grpSp>
        <p:nvGrpSpPr>
          <p:cNvPr id="8" name="Group 14"/>
          <p:cNvGrpSpPr>
            <a:grpSpLocks/>
          </p:cNvGrpSpPr>
          <p:nvPr/>
        </p:nvGrpSpPr>
        <p:grpSpPr bwMode="auto">
          <a:xfrm>
            <a:off x="5346521" y="3737312"/>
            <a:ext cx="2969895" cy="1943100"/>
            <a:chOff x="7082" y="10260"/>
            <a:chExt cx="4677" cy="3024"/>
          </a:xfrm>
        </p:grpSpPr>
        <p:sp>
          <p:nvSpPr>
            <p:cNvPr id="20" name="Rectangle 19"/>
            <p:cNvSpPr>
              <a:spLocks noChangeArrowheads="1"/>
            </p:cNvSpPr>
            <p:nvPr/>
          </p:nvSpPr>
          <p:spPr bwMode="auto">
            <a:xfrm>
              <a:off x="7082" y="11700"/>
              <a:ext cx="144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8"/>
            <p:cNvSpPr>
              <a:spLocks noChangeArrowheads="1"/>
            </p:cNvSpPr>
            <p:nvPr/>
          </p:nvSpPr>
          <p:spPr bwMode="auto">
            <a:xfrm>
              <a:off x="7442" y="10448"/>
              <a:ext cx="144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22" name="Rectangle 17"/>
            <p:cNvSpPr>
              <a:spLocks noChangeArrowheads="1"/>
            </p:cNvSpPr>
            <p:nvPr/>
          </p:nvSpPr>
          <p:spPr bwMode="auto">
            <a:xfrm>
              <a:off x="10142" y="10260"/>
              <a:ext cx="144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23" name="Rectangle 16"/>
            <p:cNvSpPr>
              <a:spLocks noChangeArrowheads="1"/>
            </p:cNvSpPr>
            <p:nvPr/>
          </p:nvSpPr>
          <p:spPr bwMode="auto">
            <a:xfrm>
              <a:off x="10319" y="11520"/>
              <a:ext cx="1440" cy="97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5"/>
            <p:cNvSpPr>
              <a:spLocks noChangeArrowheads="1"/>
            </p:cNvSpPr>
            <p:nvPr/>
          </p:nvSpPr>
          <p:spPr bwMode="auto">
            <a:xfrm>
              <a:off x="8699" y="12420"/>
              <a:ext cx="144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4109" name="Picture 13" descr="MCj0391406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539552" y="3501008"/>
            <a:ext cx="2266315" cy="30861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2"/>
          <p:cNvSpPr txBox="1">
            <a:spLocks noChangeArrowheads="1"/>
          </p:cNvSpPr>
          <p:nvPr/>
        </p:nvSpPr>
        <p:spPr bwMode="auto">
          <a:xfrm>
            <a:off x="467544" y="2834308"/>
            <a:ext cx="242208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3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a:t>
            </a:r>
            <a:r>
              <a:rPr kumimoji="0" lang="he-IL"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he-IL" sz="3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Kellers</a:t>
            </a:r>
            <a:endParaRPr kumimoji="0" lang="he-IL" sz="3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8"/>
          <p:cNvGrpSpPr>
            <a:grpSpLocks/>
          </p:cNvGrpSpPr>
          <p:nvPr/>
        </p:nvGrpSpPr>
        <p:grpSpPr bwMode="auto">
          <a:xfrm>
            <a:off x="539552" y="3668648"/>
            <a:ext cx="2287905" cy="1686560"/>
            <a:chOff x="599" y="10088"/>
            <a:chExt cx="3603" cy="2656"/>
          </a:xfrm>
        </p:grpSpPr>
        <p:sp>
          <p:nvSpPr>
            <p:cNvPr id="17" name="Rectangle 11"/>
            <p:cNvSpPr>
              <a:spLocks noChangeArrowheads="1"/>
            </p:cNvSpPr>
            <p:nvPr/>
          </p:nvSpPr>
          <p:spPr bwMode="auto">
            <a:xfrm flipV="1">
              <a:off x="2762" y="10088"/>
              <a:ext cx="1440" cy="800"/>
            </a:xfrm>
            <a:prstGeom prst="rect">
              <a:avLst/>
            </a:prstGeom>
            <a:solidFill>
              <a:srgbClr val="FFFFFF"/>
            </a:solidFill>
            <a:ln w="9525">
              <a:solidFill>
                <a:srgbClr val="000000"/>
              </a:solidFill>
              <a:miter lim="800000"/>
              <a:headEnd/>
              <a:tailEnd/>
            </a:ln>
          </p:spPr>
          <p:txBody>
            <a:bodyPr rot="10800000"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0"/>
            <p:cNvSpPr>
              <a:spLocks noChangeArrowheads="1"/>
            </p:cNvSpPr>
            <p:nvPr/>
          </p:nvSpPr>
          <p:spPr bwMode="auto">
            <a:xfrm>
              <a:off x="1682" y="11880"/>
              <a:ext cx="144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9"/>
            <p:cNvSpPr>
              <a:spLocks noChangeArrowheads="1"/>
            </p:cNvSpPr>
            <p:nvPr/>
          </p:nvSpPr>
          <p:spPr bwMode="auto">
            <a:xfrm>
              <a:off x="599" y="10268"/>
              <a:ext cx="1440" cy="8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grpSp>
      <p:sp>
        <p:nvSpPr>
          <p:cNvPr id="11" name="Text Box 7"/>
          <p:cNvSpPr txBox="1">
            <a:spLocks noChangeArrowheads="1"/>
          </p:cNvSpPr>
          <p:nvPr/>
        </p:nvSpPr>
        <p:spPr bwMode="auto">
          <a:xfrm>
            <a:off x="5292080" y="2827784"/>
            <a:ext cx="2808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3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a:t>
            </a:r>
            <a:r>
              <a:rPr kumimoji="0" lang="he-IL"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he-IL" sz="3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Deevers</a:t>
            </a:r>
            <a:endParaRPr kumimoji="0" lang="he-IL"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6"/>
          <p:cNvSpPr txBox="1">
            <a:spLocks noChangeArrowheads="1"/>
          </p:cNvSpPr>
          <p:nvPr/>
        </p:nvSpPr>
        <p:spPr bwMode="auto">
          <a:xfrm>
            <a:off x="467544" y="6244208"/>
            <a:ext cx="257975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e-IL"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a:t>
            </a:r>
            <a:r>
              <a:rPr kumimoji="0" lang="he-IL"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he-IL"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Baylisses</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5"/>
          <p:cNvSpPr txBox="1">
            <a:spLocks noChangeArrowheads="1"/>
          </p:cNvSpPr>
          <p:nvPr/>
        </p:nvSpPr>
        <p:spPr bwMode="auto">
          <a:xfrm>
            <a:off x="5796136" y="6123007"/>
            <a:ext cx="216979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a:t>
            </a:r>
            <a:r>
              <a:rPr kumimoji="0" lang="he-IL"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he-IL" sz="2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Lubeys</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4"/>
          <p:cNvSpPr txBox="1">
            <a:spLocks noChangeArrowheads="1"/>
          </p:cNvSpPr>
          <p:nvPr/>
        </p:nvSpPr>
        <p:spPr bwMode="auto">
          <a:xfrm>
            <a:off x="3275856" y="5301208"/>
            <a:ext cx="17145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e-IL"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Neighborhood</a:t>
            </a:r>
            <a:r>
              <a:rPr kumimoji="0" lang="he-IL"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he-IL"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child</a:t>
            </a:r>
            <a:endParaRPr kumimoji="0" lang="he-I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3"/>
          <p:cNvSpPr txBox="1">
            <a:spLocks noChangeArrowheads="1"/>
          </p:cNvSpPr>
          <p:nvPr/>
        </p:nvSpPr>
        <p:spPr bwMode="auto">
          <a:xfrm>
            <a:off x="3491880" y="4699992"/>
            <a:ext cx="11430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45049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260648"/>
            <a:ext cx="8784976" cy="6336704"/>
          </a:xfrm>
        </p:spPr>
        <p:txBody>
          <a:bodyPr>
            <a:normAutofit fontScale="85000" lnSpcReduction="20000"/>
          </a:bodyPr>
          <a:lstStyle/>
          <a:p>
            <a:pPr marL="0" indent="0" algn="ctr" rtl="0">
              <a:buNone/>
            </a:pPr>
            <a:r>
              <a:rPr lang="en-US" sz="4600" b="1" dirty="0" smtClean="0"/>
              <a:t>Points for discussion</a:t>
            </a:r>
          </a:p>
          <a:p>
            <a:pPr algn="l" rtl="0">
              <a:lnSpc>
                <a:spcPct val="120000"/>
              </a:lnSpc>
            </a:pPr>
            <a:r>
              <a:rPr lang="en-US" dirty="0" smtClean="0"/>
              <a:t>How would you define a responsible person?  </a:t>
            </a:r>
          </a:p>
          <a:p>
            <a:pPr algn="l" rtl="0">
              <a:lnSpc>
                <a:spcPct val="120000"/>
              </a:lnSpc>
            </a:pPr>
            <a:r>
              <a:rPr lang="en-US" dirty="0" smtClean="0"/>
              <a:t>Are </a:t>
            </a:r>
            <a:r>
              <a:rPr lang="en-US" dirty="0"/>
              <a:t>you a responsible person? Why or why not? Give examples of people you know in your personal life or in the public domain who are responsible. How do these individuals support your definition</a:t>
            </a:r>
            <a:r>
              <a:rPr lang="en-US" dirty="0" smtClean="0"/>
              <a:t>?</a:t>
            </a:r>
          </a:p>
          <a:p>
            <a:pPr algn="l" rtl="0">
              <a:lnSpc>
                <a:spcPct val="120000"/>
              </a:lnSpc>
            </a:pPr>
            <a:r>
              <a:rPr lang="en-US" dirty="0" smtClean="0"/>
              <a:t>How </a:t>
            </a:r>
            <a:r>
              <a:rPr lang="en-US" dirty="0"/>
              <a:t>does one learn to become a responsible person?</a:t>
            </a:r>
            <a:br>
              <a:rPr lang="en-US" dirty="0"/>
            </a:br>
            <a:r>
              <a:rPr lang="en-US" dirty="0"/>
              <a:t>Who are the "teachers" and where do we find them in our </a:t>
            </a:r>
            <a:r>
              <a:rPr lang="en-US" dirty="0" smtClean="0"/>
              <a:t>lives?</a:t>
            </a:r>
          </a:p>
          <a:p>
            <a:pPr algn="l" rtl="0">
              <a:lnSpc>
                <a:spcPct val="120000"/>
              </a:lnSpc>
            </a:pPr>
            <a:r>
              <a:rPr lang="en-US" dirty="0" smtClean="0"/>
              <a:t>Is </a:t>
            </a:r>
            <a:r>
              <a:rPr lang="en-US" dirty="0"/>
              <a:t>being responsible a character trait that you value a lot?</a:t>
            </a:r>
            <a:br>
              <a:rPr lang="en-US" dirty="0"/>
            </a:br>
            <a:r>
              <a:rPr lang="en-US" dirty="0"/>
              <a:t>Why or why not? </a:t>
            </a:r>
            <a:br>
              <a:rPr lang="en-US" dirty="0"/>
            </a:br>
            <a:r>
              <a:rPr lang="en-US" dirty="0"/>
              <a:t> </a:t>
            </a:r>
          </a:p>
          <a:p>
            <a:pPr marL="0" indent="0" algn="l" rtl="0">
              <a:buNone/>
            </a:pPr>
            <a:r>
              <a:rPr lang="en-US" sz="3300" b="1" i="1" dirty="0" smtClean="0">
                <a:solidFill>
                  <a:srgbClr val="0070C0"/>
                </a:solidFill>
              </a:rPr>
              <a:t>"Do </a:t>
            </a:r>
            <a:r>
              <a:rPr lang="en-US" sz="3300" b="1" i="1" dirty="0">
                <a:solidFill>
                  <a:srgbClr val="0070C0"/>
                </a:solidFill>
              </a:rPr>
              <a:t>unto others as you would have others do unto you." </a:t>
            </a:r>
            <a:r>
              <a:rPr lang="en-US" sz="2800" dirty="0"/>
              <a:t>What does this statement mean? </a:t>
            </a:r>
            <a:endParaRPr lang="he-IL" sz="2800" dirty="0"/>
          </a:p>
        </p:txBody>
      </p:sp>
    </p:spTree>
    <p:extLst>
      <p:ext uri="{BB962C8B-B14F-4D97-AF65-F5344CB8AC3E}">
        <p14:creationId xmlns:p14="http://schemas.microsoft.com/office/powerpoint/2010/main" val="119572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79512" y="95721"/>
            <a:ext cx="8784976" cy="6370975"/>
          </a:xfrm>
          <a:prstGeom prst="rect">
            <a:avLst/>
          </a:prstGeom>
        </p:spPr>
        <p:txBody>
          <a:bodyPr wrap="square">
            <a:spAutoFit/>
          </a:bodyPr>
          <a:lstStyle/>
          <a:p>
            <a:pPr algn="l" rtl="0"/>
            <a:r>
              <a:rPr lang="en-US" sz="2400" b="1" dirty="0"/>
              <a:t>SITUATION</a:t>
            </a:r>
            <a:r>
              <a:rPr lang="en-US" sz="2400" dirty="0"/>
              <a:t/>
            </a:r>
            <a:br>
              <a:rPr lang="en-US" sz="2400" dirty="0"/>
            </a:br>
            <a:r>
              <a:rPr lang="en-US" sz="2400" dirty="0"/>
              <a:t>A young man's older brother is believed to be dead, but there is no real </a:t>
            </a:r>
            <a:r>
              <a:rPr lang="en-US" sz="2400" dirty="0" smtClean="0"/>
              <a:t>proof, </a:t>
            </a:r>
            <a:r>
              <a:rPr lang="en-US" sz="2400" dirty="0"/>
              <a:t>because his body has never been recovered. Despite the fact that he has been missing for at least five </a:t>
            </a:r>
            <a:r>
              <a:rPr lang="en-US" sz="2400" dirty="0" smtClean="0"/>
              <a:t>years, </a:t>
            </a:r>
            <a:r>
              <a:rPr lang="en-US" sz="2400" dirty="0"/>
              <a:t>since his plane was shot down, the young man's mother is still waiting for her son to return. As far as she is concerned, her son - a </a:t>
            </a:r>
            <a:r>
              <a:rPr lang="en-US" sz="2400" dirty="0" smtClean="0"/>
              <a:t>war hero </a:t>
            </a:r>
            <a:r>
              <a:rPr lang="en-US" sz="2400" dirty="0"/>
              <a:t>who received medals from the Department of Defense for his contributions to the war effort - is still alive. The father of the two brothers has resigned himself to the tragic loss of his son. He and his younger son are currently in business with each other.</a:t>
            </a:r>
          </a:p>
          <a:p>
            <a:pPr algn="l" rtl="0"/>
            <a:r>
              <a:rPr lang="en-US" sz="2400" dirty="0"/>
              <a:t>Before the accident, the older brother had a girlfriend whom he expected to marry. When the accident was reported, the girlfriend moved to another state. For the past year the young man has been corresponding with his brother's former girlfriend, and they have fallen in love with each </a:t>
            </a:r>
            <a:r>
              <a:rPr lang="en-US" sz="2400" dirty="0" smtClean="0"/>
              <a:t>other, </a:t>
            </a:r>
            <a:r>
              <a:rPr lang="en-US" sz="2400" dirty="0"/>
              <a:t>and would like to get married. The girlfriend has come back for the first time since the accident to visit the family.</a:t>
            </a:r>
          </a:p>
        </p:txBody>
      </p:sp>
    </p:spTree>
    <p:extLst>
      <p:ext uri="{BB962C8B-B14F-4D97-AF65-F5344CB8AC3E}">
        <p14:creationId xmlns:p14="http://schemas.microsoft.com/office/powerpoint/2010/main" val="188468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716016" y="125760"/>
            <a:ext cx="3682752" cy="1143000"/>
          </a:xfrm>
        </p:spPr>
        <p:txBody>
          <a:bodyPr/>
          <a:lstStyle/>
          <a:p>
            <a:r>
              <a:rPr lang="en-US" dirty="0" smtClean="0"/>
              <a:t>A Play</a:t>
            </a:r>
            <a:endParaRPr lang="he-IL" dirty="0"/>
          </a:p>
        </p:txBody>
      </p:sp>
      <p:grpSp>
        <p:nvGrpSpPr>
          <p:cNvPr id="6" name="קבוצה 5"/>
          <p:cNvGrpSpPr/>
          <p:nvPr/>
        </p:nvGrpSpPr>
        <p:grpSpPr>
          <a:xfrm>
            <a:off x="179512" y="1268760"/>
            <a:ext cx="8784976" cy="5256584"/>
            <a:chOff x="179512" y="1988840"/>
            <a:chExt cx="8784976" cy="4032448"/>
          </a:xfrm>
        </p:grpSpPr>
        <p:sp>
          <p:nvSpPr>
            <p:cNvPr id="4" name="אליפסה 3"/>
            <p:cNvSpPr/>
            <p:nvPr/>
          </p:nvSpPr>
          <p:spPr>
            <a:xfrm>
              <a:off x="179512" y="1988840"/>
              <a:ext cx="5400600" cy="40324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אליפסה 4"/>
            <p:cNvSpPr/>
            <p:nvPr/>
          </p:nvSpPr>
          <p:spPr>
            <a:xfrm>
              <a:off x="3563888" y="1988840"/>
              <a:ext cx="5400600" cy="40324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7" name="כותרת 1"/>
          <p:cNvSpPr txBox="1">
            <a:spLocks/>
          </p:cNvSpPr>
          <p:nvPr/>
        </p:nvSpPr>
        <p:spPr>
          <a:xfrm>
            <a:off x="313184" y="116632"/>
            <a:ext cx="4402832"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dirty="0" smtClean="0"/>
              <a:t>A Short Story</a:t>
            </a:r>
            <a:endParaRPr lang="he-IL" dirty="0"/>
          </a:p>
        </p:txBody>
      </p:sp>
    </p:spTree>
    <p:extLst>
      <p:ext uri="{BB962C8B-B14F-4D97-AF65-F5344CB8AC3E}">
        <p14:creationId xmlns:p14="http://schemas.microsoft.com/office/powerpoint/2010/main" val="906100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5122" name="Picture 2" descr="http://www.riverstage.org/images/showLogos/all_my_son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0072" y="188640"/>
            <a:ext cx="3744416" cy="647783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675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60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7"/>
            <a:ext cx="4374487" cy="583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270" y="297210"/>
            <a:ext cx="4010521" cy="615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88640"/>
            <a:ext cx="8229600" cy="6669360"/>
          </a:xfrm>
        </p:spPr>
        <p:txBody>
          <a:bodyPr>
            <a:normAutofit fontScale="77500" lnSpcReduction="20000"/>
          </a:bodyPr>
          <a:lstStyle/>
          <a:p>
            <a:pPr marL="0" indent="0" algn="l" rtl="0">
              <a:buNone/>
            </a:pPr>
            <a:r>
              <a:rPr lang="en-US" dirty="0" smtClean="0"/>
              <a:t>I</a:t>
            </a:r>
            <a:r>
              <a:rPr lang="en-US" dirty="0"/>
              <a:t>. Setting:</a:t>
            </a:r>
          </a:p>
          <a:p>
            <a:pPr marL="0" indent="0" algn="l" rtl="0">
              <a:buNone/>
            </a:pPr>
            <a:r>
              <a:rPr lang="en-US" dirty="0"/>
              <a:t>      1. Where does the play take place?                                                                                                      </a:t>
            </a:r>
          </a:p>
          <a:p>
            <a:pPr marL="0" indent="0" algn="l" rtl="0">
              <a:buNone/>
            </a:pPr>
            <a:r>
              <a:rPr lang="en-US" dirty="0"/>
              <a:t>             a. _________________________________________</a:t>
            </a:r>
          </a:p>
          <a:p>
            <a:pPr marL="0" indent="0" algn="l" rtl="0">
              <a:buNone/>
            </a:pPr>
            <a:r>
              <a:rPr lang="en-US" dirty="0"/>
              <a:t>             b._________________________________________</a:t>
            </a:r>
          </a:p>
          <a:p>
            <a:pPr marL="0" indent="0" algn="l" rtl="0">
              <a:buNone/>
            </a:pPr>
            <a:r>
              <a:rPr lang="en-US" dirty="0"/>
              <a:t>      2.  From the description of the house, what is the family’s socio-economic status? (circle one)  </a:t>
            </a:r>
            <a:r>
              <a:rPr lang="en-US" dirty="0" smtClean="0"/>
              <a:t>                                                                   </a:t>
            </a:r>
            <a:endParaRPr lang="en-US" dirty="0"/>
          </a:p>
          <a:p>
            <a:pPr marL="0" indent="0" algn="l" rtl="0">
              <a:buNone/>
            </a:pPr>
            <a:r>
              <a:rPr lang="en-US" dirty="0"/>
              <a:t>                                                                                                                                                                </a:t>
            </a:r>
            <a:r>
              <a:rPr lang="en-US" dirty="0" smtClean="0"/>
              <a:t>a</a:t>
            </a:r>
            <a:r>
              <a:rPr lang="en-US" dirty="0"/>
              <a:t>. poor                b. middle class             c. rich</a:t>
            </a:r>
          </a:p>
          <a:p>
            <a:pPr marL="0" indent="0" algn="l" rtl="0">
              <a:buNone/>
            </a:pPr>
            <a:r>
              <a:rPr lang="en-US" dirty="0"/>
              <a:t> </a:t>
            </a:r>
          </a:p>
          <a:p>
            <a:pPr marL="0" indent="0" algn="l" rtl="0">
              <a:buNone/>
            </a:pPr>
            <a:r>
              <a:rPr lang="en-US" dirty="0"/>
              <a:t>       3. When does the play take place?                                                                                                      </a:t>
            </a:r>
          </a:p>
          <a:p>
            <a:pPr marL="0" indent="0" algn="l" rtl="0">
              <a:buNone/>
            </a:pPr>
            <a:r>
              <a:rPr lang="en-US" dirty="0"/>
              <a:t>           time of day:_______________________________              </a:t>
            </a:r>
          </a:p>
          <a:p>
            <a:pPr marL="0" indent="0" algn="l" rtl="0">
              <a:buNone/>
            </a:pPr>
            <a:r>
              <a:rPr lang="en-US" dirty="0"/>
              <a:t>           day:_____________________________________</a:t>
            </a:r>
          </a:p>
          <a:p>
            <a:pPr marL="0" indent="0" algn="l" rtl="0">
              <a:buNone/>
            </a:pPr>
            <a:r>
              <a:rPr lang="en-US" dirty="0"/>
              <a:t>           month:___________________________________</a:t>
            </a:r>
          </a:p>
          <a:p>
            <a:pPr marL="0" indent="0" algn="l" rtl="0">
              <a:buNone/>
            </a:pPr>
            <a:r>
              <a:rPr lang="en-US" dirty="0"/>
              <a:t>           year:____________________________________</a:t>
            </a:r>
          </a:p>
          <a:p>
            <a:pPr marL="0" indent="0" algn="l" rtl="0">
              <a:buNone/>
            </a:pPr>
            <a:r>
              <a:rPr lang="en-US" dirty="0"/>
              <a:t>II. Stage:</a:t>
            </a:r>
          </a:p>
          <a:p>
            <a:pPr marL="0" indent="0" algn="l" rtl="0">
              <a:buNone/>
            </a:pPr>
            <a:r>
              <a:rPr lang="en-US" dirty="0"/>
              <a:t>Draw the stage as you understand it to look. Write in the 6 objects you are given in their places on stage, as it was described in the opening segment.          </a:t>
            </a:r>
          </a:p>
        </p:txBody>
      </p:sp>
    </p:spTree>
    <p:extLst>
      <p:ext uri="{BB962C8B-B14F-4D97-AF65-F5344CB8AC3E}">
        <p14:creationId xmlns:p14="http://schemas.microsoft.com/office/powerpoint/2010/main" val="1459604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1801" y="116632"/>
            <a:ext cx="2235943" cy="1800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R="0" lvl="0" algn="r" defTabSz="914400" rtl="1" eaLnBrk="1" fontAlgn="base" latinLnBrk="0" hangingPunct="1">
              <a:lnSpc>
                <a:spcPct val="100000"/>
              </a:lnSpc>
              <a:spcBef>
                <a:spcPct val="0"/>
              </a:spcBef>
              <a:spcAft>
                <a:spcPct val="0"/>
              </a:spcAft>
              <a:buClrTx/>
              <a:buSzTx/>
              <a:tabLst>
                <a:tab pos="457200" algn="l"/>
              </a:tabLst>
            </a:pPr>
            <a:endParaRPr kumimoji="0" lang="en-US" sz="1400" b="0"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marR="0" lvl="0" algn="ctr" defTabSz="914400" rtl="0" eaLnBrk="0" fontAlgn="base" latinLnBrk="0" hangingPunct="0">
              <a:lnSpc>
                <a:spcPct val="100000"/>
              </a:lnSpc>
              <a:spcBef>
                <a:spcPct val="0"/>
              </a:spcBef>
              <a:spcAft>
                <a:spcPct val="0"/>
              </a:spcAft>
              <a:buClrTx/>
              <a:buSzTx/>
              <a:tabLst>
                <a:tab pos="457200" algn="l"/>
              </a:tabLst>
            </a:pPr>
            <a:r>
              <a:rPr kumimoji="0" lang="en-US" sz="1400" b="0"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Objects on stage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lang="en-US" sz="1400" dirty="0">
                <a:latin typeface="Comic Sans MS" pitchFamily="66" charset="0"/>
                <a:ea typeface="Times New Roman" pitchFamily="18" charset="0"/>
                <a:cs typeface="Times New Roman" pitchFamily="18" charset="0"/>
              </a:rPr>
              <a:t>trellised arbor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lang="en-US" sz="1400" dirty="0">
                <a:latin typeface="Comic Sans MS" pitchFamily="66" charset="0"/>
                <a:ea typeface="Times New Roman" pitchFamily="18" charset="0"/>
                <a:cs typeface="Times New Roman" pitchFamily="18" charset="0"/>
              </a:rPr>
              <a:t>driveway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457200" algn="l"/>
              </a:tabLst>
            </a:pPr>
            <a:r>
              <a:rPr lang="en-US" sz="1400" dirty="0">
                <a:latin typeface="Comic Sans MS" pitchFamily="66" charset="0"/>
                <a:ea typeface="Times New Roman" pitchFamily="18" charset="0"/>
                <a:cs typeface="Times New Roman" pitchFamily="18" charset="0"/>
              </a:rPr>
              <a:t>stump of apple tree</a:t>
            </a:r>
          </a:p>
          <a:p>
            <a:pPr marL="342900" indent="-342900" algn="l" rtl="0" eaLnBrk="0" hangingPunct="0">
              <a:buFont typeface="+mj-lt"/>
              <a:buAutoNum type="arabicPeriod"/>
            </a:pPr>
            <a:r>
              <a:rPr lang="en-US" sz="1400" dirty="0">
                <a:latin typeface="Comic Sans MS" pitchFamily="66" charset="0"/>
                <a:ea typeface="Times New Roman" pitchFamily="18" charset="0"/>
                <a:cs typeface="Times New Roman" pitchFamily="18" charset="0"/>
              </a:rPr>
              <a:t>garbage pail</a:t>
            </a:r>
          </a:p>
          <a:p>
            <a:pPr marL="342900" lvl="0" indent="-342900" algn="l" rtl="0" eaLnBrk="0" hangingPunct="0">
              <a:buFont typeface="+mj-lt"/>
              <a:buAutoNum type="arabicPeriod"/>
            </a:pPr>
            <a:r>
              <a:rPr lang="en-US" sz="1400" dirty="0">
                <a:latin typeface="Comic Sans MS" pitchFamily="66" charset="0"/>
                <a:ea typeface="Times New Roman" pitchFamily="18" charset="0"/>
                <a:cs typeface="Times New Roman" pitchFamily="18" charset="0"/>
              </a:rPr>
              <a:t>poplar trees</a:t>
            </a:r>
          </a:p>
          <a:p>
            <a:pPr marL="342900" lvl="0" indent="-342900" algn="l" rtl="0" eaLnBrk="0" hangingPunct="0">
              <a:buFont typeface="+mj-lt"/>
              <a:buAutoNum type="arabicPeriod"/>
            </a:pPr>
            <a:r>
              <a:rPr lang="en-US" sz="1400" dirty="0" smtClean="0">
                <a:latin typeface="Comic Sans MS" pitchFamily="66" charset="0"/>
                <a:ea typeface="Times New Roman" pitchFamily="18" charset="0"/>
                <a:cs typeface="Times New Roman" pitchFamily="18" charset="0"/>
              </a:rPr>
              <a:t>house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1"/>
          <p:cNvSpPr txBox="1">
            <a:spLocks noChangeArrowheads="1"/>
          </p:cNvSpPr>
          <p:nvPr/>
        </p:nvSpPr>
        <p:spPr bwMode="auto">
          <a:xfrm>
            <a:off x="3995936" y="5965748"/>
            <a:ext cx="17145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downstage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AutoShape 4"/>
          <p:cNvSpPr>
            <a:spLocks noChangeArrowheads="1"/>
          </p:cNvSpPr>
          <p:nvPr/>
        </p:nvSpPr>
        <p:spPr bwMode="auto">
          <a:xfrm rot="10800000">
            <a:off x="1433264" y="1622425"/>
            <a:ext cx="7315200" cy="40005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7" name="Text Box 5"/>
          <p:cNvSpPr txBox="1">
            <a:spLocks noChangeArrowheads="1"/>
          </p:cNvSpPr>
          <p:nvPr/>
        </p:nvSpPr>
        <p:spPr bwMode="auto">
          <a:xfrm>
            <a:off x="4347913" y="548680"/>
            <a:ext cx="14859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upstage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3"/>
          <p:cNvSpPr txBox="1">
            <a:spLocks noChangeArrowheads="1"/>
          </p:cNvSpPr>
          <p:nvPr/>
        </p:nvSpPr>
        <p:spPr bwMode="auto">
          <a:xfrm>
            <a:off x="755576" y="3083157"/>
            <a:ext cx="11430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stage right</a:t>
            </a: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
          <p:cNvSpPr txBox="1">
            <a:spLocks noChangeArrowheads="1"/>
          </p:cNvSpPr>
          <p:nvPr/>
        </p:nvSpPr>
        <p:spPr bwMode="auto">
          <a:xfrm>
            <a:off x="7908952" y="2879725"/>
            <a:ext cx="10287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0" i="0" u="none" strike="noStrike" cap="none" normalizeH="0" baseline="0" smtClean="0">
                <a:ln>
                  <a:noFill/>
                </a:ln>
                <a:solidFill>
                  <a:schemeClr val="tx1"/>
                </a:solidFill>
                <a:effectLst/>
                <a:latin typeface="Comic Sans MS" pitchFamily="66" charset="0"/>
                <a:ea typeface="Times New Roman" pitchFamily="18" charset="0"/>
                <a:cs typeface="Times New Roman" pitchFamily="18" charset="0"/>
              </a:rPr>
              <a:t>stage left</a:t>
            </a: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60737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13" y="600074"/>
            <a:ext cx="8715375" cy="595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316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109</Words>
  <Application>Microsoft Office PowerPoint</Application>
  <PresentationFormat>‫הצגה על המסך (4:3)</PresentationFormat>
  <Paragraphs>45</Paragraphs>
  <Slides>11</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11</vt:i4>
      </vt:variant>
    </vt:vector>
  </HeadingPairs>
  <TitlesOfParts>
    <vt:vector size="12" baseType="lpstr">
      <vt:lpstr>ערכת נושא Office</vt:lpstr>
      <vt:lpstr>All My Sons</vt:lpstr>
      <vt:lpstr>מצגת של PowerPoint</vt:lpstr>
      <vt:lpstr>מצגת של PowerPoint</vt:lpstr>
      <vt:lpstr>A Play</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temp</dc:creator>
  <cp:lastModifiedBy>Admin</cp:lastModifiedBy>
  <cp:revision>12</cp:revision>
  <dcterms:created xsi:type="dcterms:W3CDTF">2013-09-29T13:19:18Z</dcterms:created>
  <dcterms:modified xsi:type="dcterms:W3CDTF">2013-10-10T01:36:09Z</dcterms:modified>
</cp:coreProperties>
</file>