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72" r:id="rId12"/>
    <p:sldId id="273" r:id="rId13"/>
    <p:sldId id="275" r:id="rId14"/>
    <p:sldId id="278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britannica.com/event/Great-Depression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hmoop.com/crucible/" TargetMode="External"/><Relationship Id="rId4" Type="http://schemas.openxmlformats.org/officeDocument/2006/relationships/hyperlink" Target="https://www.shmoop.com/death-of-a-salesma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work/quotes/2722054" TargetMode="External"/><Relationship Id="rId2" Type="http://schemas.openxmlformats.org/officeDocument/2006/relationships/hyperlink" Target="http://www.goodreads.com/work/quotes/14267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www.goodreads.com/author/quotes/8120.Arthur_Miller?page=2" TargetMode="External"/><Relationship Id="rId4" Type="http://schemas.openxmlformats.org/officeDocument/2006/relationships/hyperlink" Target="http://classiclit.about.com/od/millerarthur/a/aa_amillerquote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en.wikipedia.org/wiki/Protagonis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icide" TargetMode="External"/><Relationship Id="rId2" Type="http://schemas.openxmlformats.org/officeDocument/2006/relationships/hyperlink" Target="https://en.wikipedia.org/wiki/Arthur_Mil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iclit.about.com/od/millerarthur/a/aa_amillerquote.htm" TargetMode="External"/><Relationship Id="rId3" Type="http://schemas.openxmlformats.org/officeDocument/2006/relationships/hyperlink" Target="http://en.wikipedia.org/wiki/File:Curtiss-Wright_entrance_Cladwell_NJ_1941.jpg" TargetMode="External"/><Relationship Id="rId7" Type="http://schemas.openxmlformats.org/officeDocument/2006/relationships/hyperlink" Target="http://www.curtisswright.com/home/default.aspx" TargetMode="External"/><Relationship Id="rId2" Type="http://schemas.openxmlformats.org/officeDocument/2006/relationships/hyperlink" Target="https://en.wikipedia.org/wiki/Wright_broth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urtiss-Wright" TargetMode="External"/><Relationship Id="rId5" Type="http://schemas.openxmlformats.org/officeDocument/2006/relationships/hyperlink" Target="http://www.curtisswright.com/company/history/default.aspx" TargetMode="External"/><Relationship Id="rId10" Type="http://schemas.openxmlformats.org/officeDocument/2006/relationships/hyperlink" Target="https://www.google.com/search?q=p+40&amp;source=lnms&amp;tbm=isch&amp;sa=X&amp;ved=0ahUKEwi4qoKtwcPgAhUIGuwKHZ87DQAQ_AUIDigB&amp;biw=1536&amp;bih=674" TargetMode="External"/><Relationship Id="rId4" Type="http://schemas.openxmlformats.org/officeDocument/2006/relationships/hyperlink" Target="http://www.curtisswright.com/markets/commercial-aerospace/default.aspx" TargetMode="External"/><Relationship Id="rId9" Type="http://schemas.openxmlformats.org/officeDocument/2006/relationships/hyperlink" Target="http://www.goodreads.com/author/quotes/8120.Arthur_Miller?page=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rry_S._Truman" TargetMode="External"/><Relationship Id="rId2" Type="http://schemas.openxmlformats.org/officeDocument/2006/relationships/hyperlink" Target="http://en.wikipedia.org/wiki/Curtiss-Wrigh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_My_Sons" TargetMode="External"/><Relationship Id="rId2" Type="http://schemas.openxmlformats.org/officeDocument/2006/relationships/hyperlink" Target="http://en.wikipedia.org/wiki/Arthur_Mil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urtiss-Wright" TargetMode="External"/><Relationship Id="rId2" Type="http://schemas.openxmlformats.org/officeDocument/2006/relationships/hyperlink" Target="https://en.wikipedia.org/wiki/Huffington_Po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urtiss-Wrigh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rtisswright.com/company/history/default.aspx" TargetMode="External"/><Relationship Id="rId2" Type="http://schemas.openxmlformats.org/officeDocument/2006/relationships/hyperlink" Target="http://www.curtisswright.com/markets/commercial-aerospace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urtisswright.com/home/default.aspx" TargetMode="External"/><Relationship Id="rId4" Type="http://schemas.openxmlformats.org/officeDocument/2006/relationships/hyperlink" Target="https://en.wikipedia.org/wiki/Curtiss-Wrigh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FBB813-F9EF-4FCB-B10D-64AF76A80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my sons 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3091340-1788-4CA8-B5A5-7A2E5D34BE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Bridging Text and Context  </a:t>
            </a:r>
            <a:r>
              <a:rPr lang="en-US" dirty="0"/>
              <a:t>by Ayelet Raz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250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29DFC1-B31A-4BBB-BBFE-9490D956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0"/>
            <a:ext cx="10817581" cy="1295400"/>
          </a:xfrm>
        </p:spPr>
        <p:txBody>
          <a:bodyPr/>
          <a:lstStyle/>
          <a:p>
            <a:r>
              <a:rPr lang="en-US" dirty="0"/>
              <a:t>A few of </a:t>
            </a:r>
            <a:r>
              <a:rPr lang="en-US" dirty="0" err="1"/>
              <a:t>curtiss</a:t>
            </a:r>
            <a:r>
              <a:rPr lang="en-US" dirty="0"/>
              <a:t> wright products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85CD31B-6455-47CC-938B-367772786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Boeing</a:t>
            </a:r>
            <a:endParaRPr lang="he-IL" b="1" dirty="0"/>
          </a:p>
        </p:txBody>
      </p:sp>
      <p:pic>
        <p:nvPicPr>
          <p:cNvPr id="17" name="מציין מיקום של תמונה 16">
            <a:extLst>
              <a:ext uri="{FF2B5EF4-FFF2-40B4-BE49-F238E27FC236}">
                <a16:creationId xmlns:a16="http://schemas.microsoft.com/office/drawing/2014/main" id="{BF04FAEF-02D9-4ACF-A0F1-1DA60963D36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17121" b="17121"/>
          <a:stretch>
            <a:fillRect/>
          </a:stretch>
        </p:blipFill>
        <p:spPr/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4DB43BD-DA79-4FCD-B29D-5511C1649467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FA25CC38-94C9-400A-814B-29E869CB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/>
              <a:t>Apache</a:t>
            </a:r>
            <a:endParaRPr lang="he-IL" b="1" dirty="0"/>
          </a:p>
        </p:txBody>
      </p:sp>
      <p:pic>
        <p:nvPicPr>
          <p:cNvPr id="15" name="מציין מיקום של תמונה 14">
            <a:extLst>
              <a:ext uri="{FF2B5EF4-FFF2-40B4-BE49-F238E27FC236}">
                <a16:creationId xmlns:a16="http://schemas.microsoft.com/office/drawing/2014/main" id="{BB85E5BB-0CB2-4ED1-B86F-4C369B6C0D6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40" b="40"/>
          <a:stretch>
            <a:fillRect/>
          </a:stretch>
        </p:blipFill>
        <p:spPr/>
      </p:pic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098B2C08-F010-4071-9D82-A37584230FA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2D385DD1-155A-42E5-8220-2A17369BF3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/>
              <a:t>F- 35 </a:t>
            </a:r>
            <a:endParaRPr lang="he-IL" b="1" dirty="0"/>
          </a:p>
        </p:txBody>
      </p:sp>
      <p:pic>
        <p:nvPicPr>
          <p:cNvPr id="13" name="מציין מיקום של תמונה 12">
            <a:extLst>
              <a:ext uri="{FF2B5EF4-FFF2-40B4-BE49-F238E27FC236}">
                <a16:creationId xmlns:a16="http://schemas.microsoft.com/office/drawing/2014/main" id="{F429EA7A-E160-4BF5-931A-0AB99C8F2D41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2403" b="22403"/>
          <a:stretch>
            <a:fillRect/>
          </a:stretch>
        </p:blipFill>
        <p:spPr/>
      </p:pic>
      <p:sp>
        <p:nvSpPr>
          <p:cNvPr id="11" name="מציין מיקום טקסט 10">
            <a:extLst>
              <a:ext uri="{FF2B5EF4-FFF2-40B4-BE49-F238E27FC236}">
                <a16:creationId xmlns:a16="http://schemas.microsoft.com/office/drawing/2014/main" id="{81528872-85FF-4B16-A2DC-95AD1F7AA4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771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323B15-CACA-4C0F-9AB6-D0E52BBE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827" y="753141"/>
            <a:ext cx="8610600" cy="129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dirty="0"/>
              <a:t>Arthur miller1915-2005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B23DC469-47B9-47DB-BD29-E1E834889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204" y="2179806"/>
            <a:ext cx="5079991" cy="823912"/>
          </a:xfrm>
        </p:spPr>
        <p:txBody>
          <a:bodyPr/>
          <a:lstStyle/>
          <a:p>
            <a:pPr algn="l"/>
            <a:r>
              <a:rPr lang="en-US" dirty="0"/>
              <a:t>About the playwright</a:t>
            </a:r>
            <a:endParaRPr lang="he-IL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B1A2D0-256B-4D5B-A961-19DD3977E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420" y="3134983"/>
            <a:ext cx="5311775" cy="308601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l" rtl="0"/>
            <a:r>
              <a:rPr lang="en-US" sz="2000" dirty="0"/>
              <a:t>Arthur </a:t>
            </a:r>
            <a:r>
              <a:rPr lang="en-US" sz="2000" i="1" dirty="0"/>
              <a:t>Asher </a:t>
            </a:r>
            <a:r>
              <a:rPr lang="en-US" sz="2000" dirty="0"/>
              <a:t>Miller ,one of the greatest American playwrights of his time</a:t>
            </a:r>
            <a:r>
              <a:rPr lang="en-US" sz="2000" i="1" dirty="0"/>
              <a:t> who combined social awareness with a searching concern for his characters’ inner lives</a:t>
            </a:r>
            <a:r>
              <a:rPr lang="en-US" sz="2000" dirty="0"/>
              <a:t>.</a:t>
            </a:r>
            <a:r>
              <a:rPr lang="en-US" sz="2000" i="1" dirty="0"/>
              <a:t> </a:t>
            </a:r>
            <a:r>
              <a:rPr lang="en-US" sz="2000" dirty="0"/>
              <a:t>Salman Rushdie once called Miller "a man of true moral stature, a rare quality in these degraded days."</a:t>
            </a:r>
            <a:r>
              <a:rPr lang="en-US" dirty="0"/>
              <a:t> Miller was shaped by the </a:t>
            </a:r>
            <a:r>
              <a:rPr lang="en-US" u="sng" dirty="0">
                <a:hlinkClick r:id="rId2"/>
              </a:rPr>
              <a:t>Great Depression</a:t>
            </a:r>
            <a:r>
              <a:rPr lang="en-US" dirty="0"/>
              <a:t>, which brought financial ruin onto his father, a small manufacturer, and demonstrated to the young Miller the insecurity of modern existence. </a:t>
            </a:r>
          </a:p>
        </p:txBody>
      </p:sp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id="{2E12B2B5-E658-432F-86FF-C3C7B9DFF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1715" y="1641793"/>
            <a:ext cx="5105400" cy="823912"/>
          </a:xfrm>
        </p:spPr>
        <p:txBody>
          <a:bodyPr/>
          <a:lstStyle/>
          <a:p>
            <a:pPr algn="l"/>
            <a:r>
              <a:rPr lang="en-US" dirty="0"/>
              <a:t>Awards and prizes</a:t>
            </a:r>
            <a:endParaRPr lang="he-IL" dirty="0"/>
          </a:p>
        </p:txBody>
      </p:sp>
      <p:pic>
        <p:nvPicPr>
          <p:cNvPr id="11" name="מציין מיקום תוכן 5">
            <a:extLst>
              <a:ext uri="{FF2B5EF4-FFF2-40B4-BE49-F238E27FC236}">
                <a16:creationId xmlns:a16="http://schemas.microsoft.com/office/drawing/2014/main" id="{1300815C-C66E-4B6B-8D3B-1FF0D6D8D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0" r="-4" b="32598"/>
          <a:stretch/>
        </p:blipFill>
        <p:spPr>
          <a:xfrm>
            <a:off x="499562" y="525714"/>
            <a:ext cx="2791153" cy="1820540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B465D1CF-CE7A-45EC-8C17-BDAB5B7396A4}"/>
              </a:ext>
            </a:extLst>
          </p:cNvPr>
          <p:cNvSpPr/>
          <p:nvPr/>
        </p:nvSpPr>
        <p:spPr>
          <a:xfrm>
            <a:off x="5609491" y="2455289"/>
            <a:ext cx="64359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Roboto"/>
              </a:rPr>
              <a:t>University of Michigan Hopwood Award for Creative Writing, </a:t>
            </a:r>
            <a:r>
              <a:rPr lang="en-US" sz="1600" i="1" dirty="0">
                <a:latin typeface="Roboto"/>
              </a:rPr>
              <a:t>No Villain</a:t>
            </a:r>
            <a:r>
              <a:rPr lang="en-US" sz="1600" dirty="0">
                <a:latin typeface="Roboto"/>
              </a:rPr>
              <a:t> (1936)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University of Michigan Hopwood Award for Creative Writing, </a:t>
            </a:r>
            <a:r>
              <a:rPr lang="en-US" sz="1600" i="1" dirty="0">
                <a:latin typeface="Roboto"/>
              </a:rPr>
              <a:t>Honors at Dawn</a:t>
            </a:r>
            <a:r>
              <a:rPr lang="en-US" sz="1600" dirty="0">
                <a:latin typeface="Roboto"/>
              </a:rPr>
              <a:t> (1937)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Theater Guild Award, </a:t>
            </a:r>
            <a:r>
              <a:rPr lang="en-US" sz="1600" i="1" dirty="0">
                <a:latin typeface="Roboto"/>
              </a:rPr>
              <a:t>The Man Who Had All the Luck</a:t>
            </a:r>
            <a:r>
              <a:rPr lang="en-US" sz="1600" dirty="0">
                <a:latin typeface="Roboto"/>
              </a:rPr>
              <a:t> (1944) </a:t>
            </a:r>
            <a:br>
              <a:rPr lang="en-US" sz="1600" dirty="0">
                <a:latin typeface="Roboto"/>
              </a:rPr>
            </a:br>
            <a:r>
              <a:rPr lang="en-US" sz="1600" b="1" dirty="0">
                <a:solidFill>
                  <a:schemeClr val="accent1"/>
                </a:solidFill>
                <a:latin typeface="Roboto"/>
              </a:rPr>
              <a:t>Tony Award, </a:t>
            </a:r>
            <a:r>
              <a:rPr lang="en-US" sz="1600" b="1" i="1" dirty="0">
                <a:solidFill>
                  <a:schemeClr val="accent1"/>
                </a:solidFill>
                <a:latin typeface="Roboto"/>
              </a:rPr>
              <a:t>All My Sons</a:t>
            </a:r>
            <a:r>
              <a:rPr lang="en-US" sz="1600" b="1" dirty="0">
                <a:solidFill>
                  <a:schemeClr val="accent1"/>
                </a:solidFill>
                <a:latin typeface="Roboto"/>
              </a:rPr>
              <a:t> (1947) </a:t>
            </a:r>
            <a:br>
              <a:rPr lang="en-US" sz="1600" b="1" dirty="0">
                <a:solidFill>
                  <a:schemeClr val="accent1"/>
                </a:solidFill>
                <a:latin typeface="Roboto"/>
              </a:rPr>
            </a:br>
            <a:r>
              <a:rPr lang="en-US" sz="1600" b="1" dirty="0">
                <a:solidFill>
                  <a:schemeClr val="accent1"/>
                </a:solidFill>
                <a:latin typeface="Roboto"/>
              </a:rPr>
              <a:t>New York Drama Circle Critic's Award, </a:t>
            </a:r>
            <a:r>
              <a:rPr lang="en-US" sz="1600" b="1" i="1" dirty="0">
                <a:solidFill>
                  <a:schemeClr val="accent1"/>
                </a:solidFill>
                <a:latin typeface="Roboto"/>
              </a:rPr>
              <a:t>All My Sons</a:t>
            </a:r>
            <a:r>
              <a:rPr lang="en-US" sz="1600" b="1" dirty="0">
                <a:solidFill>
                  <a:schemeClr val="accent1"/>
                </a:solidFill>
                <a:latin typeface="Roboto"/>
              </a:rPr>
              <a:t> (1947)</a:t>
            </a:r>
            <a:r>
              <a:rPr lang="en-US" sz="1600" b="1" dirty="0">
                <a:latin typeface="Roboto"/>
              </a:rPr>
              <a:t>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Tony Award, </a:t>
            </a:r>
            <a:r>
              <a:rPr lang="en-US" sz="1600" i="1" dirty="0"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Death of a Salesman</a:t>
            </a:r>
            <a:r>
              <a:rPr lang="en-US" sz="1600" dirty="0">
                <a:latin typeface="Roboto"/>
              </a:rPr>
              <a:t> (1949)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Pulitzer Prize, </a:t>
            </a:r>
            <a:r>
              <a:rPr lang="en-US" sz="1600" i="1" dirty="0"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Death of a Salesman</a:t>
            </a:r>
            <a:r>
              <a:rPr lang="en-US" sz="1600" dirty="0">
                <a:latin typeface="Roboto"/>
              </a:rPr>
              <a:t> (1949)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New York Drama Circle Critic's Award, </a:t>
            </a:r>
            <a:r>
              <a:rPr lang="en-US" sz="1600" i="1" dirty="0">
                <a:latin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Death of a Salesman</a:t>
            </a:r>
            <a:r>
              <a:rPr lang="en-US" sz="1600" dirty="0">
                <a:latin typeface="Roboto"/>
              </a:rPr>
              <a:t> (1949)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Tony Award, </a:t>
            </a:r>
            <a:r>
              <a:rPr lang="en-US" sz="1600" i="1" dirty="0"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Crucible</a:t>
            </a:r>
            <a:r>
              <a:rPr lang="en-US" sz="1600" dirty="0">
                <a:latin typeface="Roboto"/>
              </a:rPr>
              <a:t> (1953)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Honorary degree, University of Michigan (1956)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John F. Kennedy Award for Lifetime Achievement (1984) </a:t>
            </a:r>
            <a:br>
              <a:rPr lang="en-US" sz="1600" dirty="0">
                <a:latin typeface="Roboto"/>
              </a:rPr>
            </a:br>
            <a:r>
              <a:rPr lang="en-US" sz="1600" dirty="0">
                <a:latin typeface="Roboto"/>
              </a:rPr>
              <a:t>Emmy, </a:t>
            </a:r>
            <a:r>
              <a:rPr lang="en-US" sz="1600" i="1" dirty="0">
                <a:latin typeface="Roboto"/>
              </a:rPr>
              <a:t>Playing for Time</a:t>
            </a:r>
            <a:r>
              <a:rPr lang="en-US" sz="1600" dirty="0">
                <a:latin typeface="Roboto"/>
              </a:rPr>
              <a:t> (1980) </a:t>
            </a:r>
            <a:endParaRPr lang="en-US" sz="16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643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D4B9D3-1B4A-463E-AE35-1235C60A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93" y="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Arthur miller quotes</a:t>
            </a:r>
            <a:endParaRPr lang="he-IL" sz="32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1E57F94-3FB3-4E27-A749-33362362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46286"/>
            <a:ext cx="10820400" cy="5477606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“Maybe all one can do is hope to end up with the right regrets.”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 suicide kills two people, Maggie, that's what it's for!”</a:t>
            </a:r>
            <a:r>
              <a:rPr lang="he-IL" dirty="0"/>
              <a:t>"</a:t>
            </a:r>
          </a:p>
          <a:p>
            <a:pPr algn="l" rtl="0"/>
            <a:r>
              <a:rPr lang="en-US" dirty="0"/>
              <a:t>“Life, woman, life is God's most precious gift; no principle, however glorious, may justify the taking of it.” </a:t>
            </a:r>
            <a:r>
              <a:rPr lang="en-US" i="1" u="sng" dirty="0">
                <a:hlinkClick r:id="rId2"/>
              </a:rPr>
              <a:t>The Crucible</a:t>
            </a:r>
            <a:endParaRPr lang="en-US" i="1" u="sng" dirty="0"/>
          </a:p>
          <a:p>
            <a:pPr algn="l" rtl="0"/>
            <a:r>
              <a:rPr lang="en-US" dirty="0"/>
              <a:t>“I realized what a ridiculous lie my whole life has been.” </a:t>
            </a:r>
            <a:r>
              <a:rPr lang="en-US" i="1" u="sng" dirty="0">
                <a:hlinkClick r:id="rId3"/>
              </a:rPr>
              <a:t>Death of a Salesman</a:t>
            </a:r>
            <a:endParaRPr lang="en-US" dirty="0"/>
          </a:p>
          <a:p>
            <a:pPr algn="l" rtl="0"/>
            <a:r>
              <a:rPr lang="en-US" dirty="0"/>
              <a:t>"A character is defined by the kinds of challenges he cannot walk away from. And by those he has walked away from that cause him remorse.” </a:t>
            </a:r>
            <a:br>
              <a:rPr lang="en-US" dirty="0"/>
            </a:br>
            <a:endParaRPr lang="en-US" dirty="0"/>
          </a:p>
          <a:p>
            <a:pPr algn="l" rtl="0"/>
            <a:r>
              <a:rPr lang="en-US" dirty="0"/>
              <a:t>“Now remember what the angel Raphael said to the boy Tobias. Remember it.</a:t>
            </a:r>
            <a:br>
              <a:rPr lang="en-US" dirty="0"/>
            </a:br>
            <a:r>
              <a:rPr lang="en-US" dirty="0"/>
              <a:t>'Do that which is </a:t>
            </a:r>
            <a:r>
              <a:rPr lang="en-US" dirty="0" err="1"/>
              <a:t>good,and</a:t>
            </a:r>
            <a:r>
              <a:rPr lang="en-US" dirty="0"/>
              <a:t> no harm shall come to thee.” </a:t>
            </a:r>
            <a:br>
              <a:rPr lang="en-US" dirty="0"/>
            </a:br>
            <a:endParaRPr lang="en-US" dirty="0"/>
          </a:p>
          <a:p>
            <a:pPr algn="l" rtl="0"/>
            <a:r>
              <a:rPr lang="en-US" dirty="0"/>
              <a:t>“Until an hour before the Devil fell, God thought him beautiful in Heaven.” </a:t>
            </a:r>
            <a:br>
              <a:rPr lang="en-US" dirty="0"/>
            </a:br>
            <a:r>
              <a:rPr lang="en-US" dirty="0"/>
              <a:t> </a:t>
            </a:r>
            <a:r>
              <a:rPr lang="en-US" i="1" u="sng" dirty="0">
                <a:hlinkClick r:id="rId2"/>
              </a:rPr>
              <a:t>The Crucible</a:t>
            </a:r>
            <a:endParaRPr lang="en-US" i="1" u="sng" dirty="0"/>
          </a:p>
          <a:p>
            <a:pPr algn="l" rtl="0"/>
            <a:r>
              <a:rPr lang="en-US" dirty="0"/>
              <a:t>“Don't be seduced into thinking that that which does not make a profit is without value.”</a:t>
            </a:r>
          </a:p>
          <a:p>
            <a:pPr marL="0" indent="0" algn="l" rtl="0">
              <a:buNone/>
            </a:pPr>
            <a:br>
              <a:rPr lang="en-US" dirty="0"/>
            </a:br>
            <a:r>
              <a:rPr lang="en-US" dirty="0"/>
              <a:t>Source: </a:t>
            </a:r>
            <a:r>
              <a:rPr lang="en-US" u="sng" dirty="0">
                <a:hlinkClick r:id="rId4"/>
              </a:rPr>
              <a:t>http://classiclit.about.com/od/millerarthur/a/aa_amillerquote.htm</a:t>
            </a:r>
            <a:endParaRPr lang="en-US" u="sng" dirty="0"/>
          </a:p>
          <a:p>
            <a:pPr marL="0" indent="0" algn="l" rtl="0">
              <a:buNone/>
            </a:pPr>
            <a:r>
              <a:rPr lang="en-US" dirty="0"/>
              <a:t>Source: </a:t>
            </a:r>
            <a:r>
              <a:rPr lang="en-US" u="sng" dirty="0">
                <a:hlinkClick r:id="rId5"/>
              </a:rPr>
              <a:t>http://www.goodreads.com/author/quotes/8120.Arthur_Miller?page=2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7" name="מציין מיקום תוכן 7">
            <a:extLst>
              <a:ext uri="{FF2B5EF4-FFF2-40B4-BE49-F238E27FC236}">
                <a16:creationId xmlns:a16="http://schemas.microsoft.com/office/drawing/2014/main" id="{E9506BAD-2E1B-4D45-B8E7-16AA85DB67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/>
        </p:blipFill>
        <p:spPr>
          <a:xfrm>
            <a:off x="9344420" y="266037"/>
            <a:ext cx="1674531" cy="20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5E1884-3D00-4C7C-91B6-62D49467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06" y="281354"/>
            <a:ext cx="9144734" cy="527539"/>
          </a:xfrm>
        </p:spPr>
        <p:txBody>
          <a:bodyPr>
            <a:noAutofit/>
          </a:bodyPr>
          <a:lstStyle/>
          <a:p>
            <a:r>
              <a:rPr lang="en-US" sz="3200" dirty="0"/>
              <a:t>The Greek tragedy elements in the play</a:t>
            </a:r>
            <a:endParaRPr lang="he-IL" sz="3200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5F294884-F13C-49B7-8841-C870C300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41" y="949569"/>
            <a:ext cx="11306582" cy="575016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Arthur Miller's writing in </a:t>
            </a:r>
            <a:r>
              <a:rPr lang="en-US" sz="2400" i="1" dirty="0"/>
              <a:t>All My Sons</a:t>
            </a:r>
            <a:r>
              <a:rPr lang="en-US" sz="2400" dirty="0"/>
              <a:t> often shows great respect for the great </a:t>
            </a:r>
            <a:r>
              <a:rPr lang="en-US" sz="2400" b="1" dirty="0">
                <a:solidFill>
                  <a:srgbClr val="FF0000"/>
                </a:solidFill>
              </a:rPr>
              <a:t>Greek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tragedies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In these plays the tragic hero or </a:t>
            </a:r>
            <a:r>
              <a:rPr lang="en-US" sz="2400" u="sng" dirty="0">
                <a:hlinkClick r:id="rId2" tooltip="Protagon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protagonist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FF0000"/>
                </a:solidFill>
              </a:rPr>
              <a:t>will commit an offense</a:t>
            </a:r>
            <a:r>
              <a:rPr lang="en-US" sz="2400" dirty="0"/>
              <a:t>, often unknowingly, which will return to haunt him, sometimes many years later. </a:t>
            </a:r>
          </a:p>
          <a:p>
            <a:pPr algn="l" rtl="0"/>
            <a:r>
              <a:rPr lang="en-US" sz="2400" dirty="0"/>
              <a:t>The play encapsulates all the fallout from the offense into a </a:t>
            </a:r>
            <a:r>
              <a:rPr lang="en-US" sz="2400" b="1" dirty="0">
                <a:solidFill>
                  <a:srgbClr val="FF0000"/>
                </a:solidFill>
              </a:rPr>
              <a:t>24-hour time span</a:t>
            </a:r>
            <a:r>
              <a:rPr lang="en-US" sz="2400" dirty="0"/>
              <a:t>. During that day, the protagonist must learn his fate and </a:t>
            </a:r>
            <a:r>
              <a:rPr lang="en-US" sz="2400" b="1" dirty="0">
                <a:solidFill>
                  <a:srgbClr val="FF0000"/>
                </a:solidFill>
              </a:rPr>
              <a:t>suffer</a:t>
            </a:r>
            <a:r>
              <a:rPr lang="en-US" sz="2400" dirty="0"/>
              <a:t> as a result, and perhaps even die. </a:t>
            </a:r>
          </a:p>
          <a:p>
            <a:pPr algn="l" rtl="0"/>
            <a:r>
              <a:rPr lang="en-US" sz="2400" dirty="0"/>
              <a:t>In this way the gods are shown to be just and moral order is restored.</a:t>
            </a:r>
          </a:p>
          <a:p>
            <a:pPr algn="l" rtl="0"/>
            <a:r>
              <a:rPr lang="en-US" sz="2400" dirty="0"/>
              <a:t> In </a:t>
            </a:r>
            <a:r>
              <a:rPr lang="en-US" sz="2400" i="1" dirty="0"/>
              <a:t>All My Sons</a:t>
            </a:r>
            <a:r>
              <a:rPr lang="en-US" sz="2400" dirty="0"/>
              <a:t>, these elements are all present; it takes place within a 24-hour period, has a protagonist suffering from </a:t>
            </a:r>
          </a:p>
          <a:p>
            <a:pPr marL="0" indent="0" algn="l" rtl="0">
              <a:buNone/>
            </a:pPr>
            <a:r>
              <a:rPr lang="en-US" sz="2400" dirty="0"/>
              <a:t>   a </a:t>
            </a:r>
            <a:r>
              <a:rPr lang="en-US" sz="2400" b="1" dirty="0">
                <a:solidFill>
                  <a:srgbClr val="FF0000"/>
                </a:solidFill>
              </a:rPr>
              <a:t>previous offense</a:t>
            </a:r>
            <a:r>
              <a:rPr lang="en-US" sz="2400" dirty="0"/>
              <a:t>, and the </a:t>
            </a:r>
            <a:r>
              <a:rPr lang="en-US" sz="2400" b="1" dirty="0">
                <a:solidFill>
                  <a:srgbClr val="FF0000"/>
                </a:solidFill>
              </a:rPr>
              <a:t>punishment</a:t>
            </a:r>
            <a:r>
              <a:rPr lang="en-US" sz="2400" dirty="0"/>
              <a:t> for that offense.</a:t>
            </a:r>
          </a:p>
          <a:p>
            <a:pPr algn="l" rtl="0"/>
            <a:r>
              <a:rPr lang="en-US" sz="2400" dirty="0"/>
              <a:t> Additionally, it explores the </a:t>
            </a:r>
            <a:r>
              <a:rPr lang="en-US" sz="2400" b="1" dirty="0">
                <a:solidFill>
                  <a:srgbClr val="FF0000"/>
                </a:solidFill>
              </a:rPr>
              <a:t>father-son</a:t>
            </a:r>
            <a:r>
              <a:rPr lang="en-US" sz="2400" dirty="0"/>
              <a:t> relationship, </a:t>
            </a:r>
          </a:p>
          <a:p>
            <a:pPr marL="0" indent="0" algn="l" rtl="0">
              <a:buNone/>
            </a:pPr>
            <a:r>
              <a:rPr lang="en-US" sz="2400" dirty="0"/>
              <a:t>   also a common theme in Greek tragedies. </a:t>
            </a:r>
          </a:p>
        </p:txBody>
      </p:sp>
      <p:pic>
        <p:nvPicPr>
          <p:cNvPr id="17" name="מציין מיקום תוכן 4">
            <a:extLst>
              <a:ext uri="{FF2B5EF4-FFF2-40B4-BE49-F238E27FC236}">
                <a16:creationId xmlns:a16="http://schemas.microsoft.com/office/drawing/2014/main" id="{72BBC976-B863-4156-B992-64E12753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134" y="4536831"/>
            <a:ext cx="1489658" cy="20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EBC99D4-E4CC-4474-AC58-B0B66513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4" y="348175"/>
            <a:ext cx="10820400" cy="4024125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In the Greek Tragedy there is often a messenger – someone who delivers bad news that will change the character’s life forever.</a:t>
            </a:r>
          </a:p>
          <a:p>
            <a:pPr algn="l" rtl="0"/>
            <a:r>
              <a:rPr lang="en-US" sz="2400" dirty="0"/>
              <a:t>Ann </a:t>
            </a:r>
            <a:r>
              <a:rPr lang="en-US" sz="2400" dirty="0" err="1"/>
              <a:t>Deever</a:t>
            </a:r>
            <a:r>
              <a:rPr lang="en-US" sz="2400" dirty="0"/>
              <a:t> could also be seen to parallel a </a:t>
            </a:r>
            <a:r>
              <a:rPr lang="en-US" sz="2400" b="1" dirty="0">
                <a:solidFill>
                  <a:srgbClr val="FF0000"/>
                </a:solidFill>
              </a:rPr>
              <a:t>messenger</a:t>
            </a:r>
            <a:r>
              <a:rPr lang="en-US" sz="2400" dirty="0"/>
              <a:t> as her letter is proof of Larry's death. </a:t>
            </a:r>
          </a:p>
          <a:p>
            <a:pPr algn="l" rtl="0"/>
            <a:r>
              <a:rPr lang="en-US" sz="2400" dirty="0"/>
              <a:t>In Joe Keller, </a:t>
            </a:r>
            <a:r>
              <a:rPr lang="en-US" sz="2400" dirty="0">
                <a:hlinkClick r:id="rId2" tooltip="Arthur Mill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Arthur Miller</a:t>
            </a:r>
            <a:r>
              <a:rPr lang="en-US" sz="2400" dirty="0"/>
              <a:t> creates just a representative type. Joe is a very ordinary man, decent, hard-working and charitable, a man no one could dislike. </a:t>
            </a:r>
          </a:p>
          <a:p>
            <a:pPr marL="0" indent="0" algn="l" rtl="0">
              <a:buNone/>
            </a:pPr>
            <a:r>
              <a:rPr lang="en-US" sz="2400" dirty="0"/>
              <a:t>    But, like the protagonist of the ancient drama, he has a </a:t>
            </a:r>
            <a:r>
              <a:rPr lang="en-US" sz="2400" b="1" dirty="0">
                <a:solidFill>
                  <a:srgbClr val="FF0000"/>
                </a:solidFill>
              </a:rPr>
              <a:t>flaw</a:t>
            </a:r>
            <a:r>
              <a:rPr lang="en-US" sz="2400" dirty="0"/>
              <a:t> or weakness.</a:t>
            </a:r>
          </a:p>
          <a:p>
            <a:pPr algn="l" rtl="0"/>
            <a:r>
              <a:rPr lang="en-US" sz="2400" dirty="0"/>
              <a:t>His weakness is his twisted value system which puts money                  (and excuses it </a:t>
            </a:r>
          </a:p>
          <a:p>
            <a:pPr marL="0" indent="0" algn="l" rtl="0">
              <a:buNone/>
            </a:pPr>
            <a:r>
              <a:rPr lang="en-US" sz="2400" dirty="0"/>
              <a:t>    for the sake of the family) above all else – even human life!</a:t>
            </a:r>
          </a:p>
          <a:p>
            <a:pPr algn="l" rtl="0"/>
            <a:r>
              <a:rPr lang="en-US" sz="2400" dirty="0"/>
              <a:t>This, in turn, causes him to act wrongly. He is forced to accept responsibility by….</a:t>
            </a:r>
          </a:p>
          <a:p>
            <a:pPr algn="l" rtl="0"/>
            <a:r>
              <a:rPr lang="en-US" sz="2400" dirty="0"/>
              <a:t>His </a:t>
            </a:r>
            <a:r>
              <a:rPr lang="en-US" sz="2400" dirty="0">
                <a:hlinkClick r:id="rId3" tooltip="Suic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suicide</a:t>
            </a:r>
            <a:r>
              <a:rPr lang="en-US" sz="2400" dirty="0"/>
              <a:t> is necessary to </a:t>
            </a:r>
            <a:r>
              <a:rPr lang="en-US" sz="2400" b="1" dirty="0">
                <a:solidFill>
                  <a:srgbClr val="FF0000"/>
                </a:solidFill>
              </a:rPr>
              <a:t>restore the moral order of the universe</a:t>
            </a:r>
            <a:r>
              <a:rPr lang="en-US" sz="2400" dirty="0"/>
              <a:t>, and allows his </a:t>
            </a:r>
            <a:r>
              <a:rPr lang="en-US" sz="2400" dirty="0" err="1"/>
              <a:t>son,Chris</a:t>
            </a:r>
            <a:r>
              <a:rPr lang="en-US" sz="2400" dirty="0"/>
              <a:t>, to live free from guilt and persecution. </a:t>
            </a:r>
          </a:p>
          <a:p>
            <a:endParaRPr lang="he-IL" sz="2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0B69F80-39AD-4211-970E-028C175F0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000" y="3429000"/>
            <a:ext cx="1920000" cy="22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19C812-75DC-4B91-8D9E-8F8B3DEB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638" y="720412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sources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6B8AF02-2C75-4085-B73F-7BE301F15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hlinkClick r:id="rId2"/>
              </a:rPr>
              <a:t>https://en.wikipedia.org/wiki/Wright_brothers</a:t>
            </a:r>
            <a:endParaRPr lang="he-IL" dirty="0"/>
          </a:p>
          <a:p>
            <a:pPr marL="0" indent="0" algn="l" rtl="0">
              <a:buNone/>
            </a:pPr>
            <a:r>
              <a:rPr lang="en-US" u="sng" dirty="0">
                <a:hlinkClick r:id="rId3"/>
              </a:rPr>
              <a:t>http://en.wikipedia.org/wiki/File:Curtiss-Wright_entrance_Cladwell_NJ_1941.jpg</a:t>
            </a:r>
            <a:endParaRPr lang="en-US" dirty="0"/>
          </a:p>
          <a:p>
            <a:pPr marL="0" indent="0" algn="l">
              <a:buNone/>
            </a:pPr>
            <a:r>
              <a:rPr lang="en-US" u="sng" dirty="0">
                <a:hlinkClick r:id="rId4"/>
              </a:rPr>
              <a:t>http://www.curtisswright.com/markets/commercial-aerospace/default.aspx</a:t>
            </a:r>
            <a:endParaRPr lang="en-US" dirty="0"/>
          </a:p>
          <a:p>
            <a:pPr marL="0" indent="0" algn="l">
              <a:buNone/>
            </a:pPr>
            <a:r>
              <a:rPr lang="en-US" u="sng" dirty="0">
                <a:hlinkClick r:id="rId5"/>
              </a:rPr>
              <a:t>http://www.curtisswright.com/company/history/default.aspx</a:t>
            </a:r>
            <a:endParaRPr lang="en-US" dirty="0"/>
          </a:p>
          <a:p>
            <a:pPr marL="0" indent="0" algn="l">
              <a:buNone/>
            </a:pPr>
            <a:r>
              <a:rPr lang="en-US" u="sng" dirty="0">
                <a:hlinkClick r:id="rId6"/>
              </a:rPr>
              <a:t>https://en.wikipedia.org/wiki/Curtiss-Wright</a:t>
            </a:r>
            <a:endParaRPr lang="en-US" dirty="0"/>
          </a:p>
          <a:p>
            <a:pPr marL="0" indent="0" algn="l">
              <a:buNone/>
            </a:pPr>
            <a:r>
              <a:rPr lang="en-US" u="sng" dirty="0">
                <a:hlinkClick r:id="rId7"/>
              </a:rPr>
              <a:t>http://www.curtisswright.com/home/default.aspx</a:t>
            </a:r>
            <a:endParaRPr lang="he-IL" u="sng" dirty="0"/>
          </a:p>
          <a:p>
            <a:pPr marL="0" indent="0" algn="l" rtl="0">
              <a:buNone/>
            </a:pPr>
            <a:r>
              <a:rPr lang="en-US" u="sng" dirty="0">
                <a:hlinkClick r:id="rId8"/>
              </a:rPr>
              <a:t>http://classiclit.about.com/od/millerarthur/a/aa_amillerquote.htm</a:t>
            </a:r>
            <a:r>
              <a:rPr lang="en-US" dirty="0"/>
              <a:t> </a:t>
            </a:r>
            <a:r>
              <a:rPr lang="en-US" u="sng" dirty="0">
                <a:hlinkClick r:id="rId9"/>
              </a:rPr>
              <a:t>http://www.goodreads.com/author/quotes/8120.Arthur_Miller?page=2</a:t>
            </a:r>
            <a:endParaRPr lang="en-US" u="sng" dirty="0"/>
          </a:p>
          <a:p>
            <a:pPr marL="0" indent="0" algn="l" rtl="0">
              <a:buNone/>
            </a:pPr>
            <a:r>
              <a:rPr lang="en-US" dirty="0">
                <a:hlinkClick r:id="rId10"/>
              </a:rPr>
              <a:t>https://www.google.com/search?q=p+40&amp;source=lnms&amp;tbm=isch&amp;sa=X&amp;ved=0ahUKEwi4qoKtwcPgAhUIGuwKHZ87DQAQ_AUIDigB&amp;biw=1536&amp;bih=674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252552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3AAB15-3EB3-40FC-8294-BD8FEC98E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 for watching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CB3E88C-0F1E-4056-AF83-8797A6FF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2385" y="3628501"/>
            <a:ext cx="9448800" cy="6858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Ayelet Raz</a:t>
            </a:r>
            <a:endParaRPr lang="he-I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8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F6595C-2947-4631-BE98-F97E1DC8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00" y="511554"/>
            <a:ext cx="8610600" cy="1293028"/>
          </a:xfrm>
        </p:spPr>
        <p:txBody>
          <a:bodyPr/>
          <a:lstStyle/>
          <a:p>
            <a:pPr algn="ctr" rtl="0"/>
            <a:r>
              <a:rPr lang="en-US" dirty="0"/>
              <a:t>All my sons – </a:t>
            </a:r>
            <a:br>
              <a:rPr lang="en-US" dirty="0"/>
            </a:br>
            <a:r>
              <a:rPr lang="en-US" dirty="0"/>
              <a:t>Is it based on a true story?</a:t>
            </a:r>
            <a:endParaRPr lang="he-IL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6B29A51-D7CC-468C-8250-1A285D350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030" y="1995855"/>
            <a:ext cx="7941140" cy="4350591"/>
          </a:xfrm>
        </p:spPr>
      </p:pic>
    </p:spTree>
    <p:extLst>
      <p:ext uri="{BB962C8B-B14F-4D97-AF65-F5344CB8AC3E}">
        <p14:creationId xmlns:p14="http://schemas.microsoft.com/office/powerpoint/2010/main" val="98550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F69CA1-F64A-40E5-986D-9B365568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0070" y="293298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The real story behind it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E9F8CB-BFC9-4F84-82BC-65E76D4B8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05708"/>
            <a:ext cx="11289323" cy="4712677"/>
          </a:xfrm>
        </p:spPr>
        <p:txBody>
          <a:bodyPr>
            <a:noAutofit/>
          </a:bodyPr>
          <a:lstStyle/>
          <a:p>
            <a:pPr algn="l"/>
            <a:r>
              <a:rPr lang="en-US" sz="2400" b="1" i="1" u="sng" dirty="0"/>
              <a:t>All My Sons – Is It Based on a True Story?</a:t>
            </a:r>
            <a:endParaRPr lang="en-US" sz="2400" dirty="0"/>
          </a:p>
          <a:p>
            <a:pPr algn="l"/>
            <a:r>
              <a:rPr lang="en-US" sz="2400" i="1" dirty="0"/>
              <a:t>All My Sons</a:t>
            </a:r>
            <a:r>
              <a:rPr lang="en-US" sz="2400" dirty="0"/>
              <a:t> is based upon a true story, which Arthur Miller’s</a:t>
            </a:r>
          </a:p>
          <a:p>
            <a:pPr algn="l"/>
            <a:r>
              <a:rPr lang="en-US" sz="2400" dirty="0"/>
              <a:t> then mother-in-law pointed out in an Ohio newspaper. The news story described how in 1941-43 the </a:t>
            </a:r>
            <a:r>
              <a:rPr lang="en-US" sz="2400" u="sng" dirty="0">
                <a:hlinkClick r:id="rId2" tooltip="Curtiss-Wright"/>
              </a:rPr>
              <a:t>Wright Aeronautical Corporation</a:t>
            </a:r>
            <a:r>
              <a:rPr lang="en-US" sz="2400" dirty="0"/>
              <a:t> based in Ohio had conspired with army inspection officers to approve defective aircraft engines destined for military use.</a:t>
            </a:r>
          </a:p>
          <a:p>
            <a:pPr algn="l"/>
            <a:r>
              <a:rPr lang="en-US" sz="2400" dirty="0"/>
              <a:t>The story of defective engines had reached investigators working for Sen. </a:t>
            </a:r>
            <a:r>
              <a:rPr lang="en-US" sz="2400" u="sng" dirty="0">
                <a:hlinkClick r:id="rId3" tooltip="Harry S. Truman"/>
              </a:rPr>
              <a:t>Harry Truman</a:t>
            </a:r>
            <a:r>
              <a:rPr lang="en-US" sz="2400" dirty="0"/>
              <a:t>'s congressional investigative board after several Wright aircraft assembly workers informed on the company; they would later testify under oath before Congress.</a:t>
            </a:r>
            <a:r>
              <a:rPr lang="en-US" sz="2400" u="sng" baseline="30000" dirty="0"/>
              <a:t>[</a:t>
            </a:r>
            <a:r>
              <a:rPr lang="en-US" sz="2400" dirty="0"/>
              <a:t>In 1944, three Army Air Force officers, Lt. Col. Frank C. </a:t>
            </a:r>
            <a:r>
              <a:rPr lang="en-US" sz="2400" dirty="0" err="1"/>
              <a:t>Greulich</a:t>
            </a:r>
            <a:r>
              <a:rPr lang="en-US" sz="2400" dirty="0"/>
              <a:t>, Major Walter A. Ryan, and Major William </a:t>
            </a:r>
            <a:r>
              <a:rPr lang="en-US" sz="2400" dirty="0" err="1"/>
              <a:t>Bruckmann</a:t>
            </a:r>
            <a:r>
              <a:rPr lang="en-US" sz="2400" dirty="0"/>
              <a:t> were relieved and later convicted of neglect of duty.</a:t>
            </a:r>
            <a:endParaRPr lang="he-IL" sz="2400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0A67DE3-8491-48FA-8EBC-176530ADD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519" y="87923"/>
            <a:ext cx="1889171" cy="24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20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BFA934-E0EC-43C8-BA70-CD5F014B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54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TRIAL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3B30FC-587C-431C-8481-10FCCEE3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49" y="1925515"/>
            <a:ext cx="10969544" cy="429317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dirty="0"/>
              <a:t>Bond later testified that he</a:t>
            </a:r>
          </a:p>
          <a:p>
            <a:pPr marL="0" indent="0" algn="l" rtl="0">
              <a:buNone/>
            </a:pPr>
            <a:r>
              <a:rPr lang="en-US" sz="2800" dirty="0"/>
              <a:t> had been "wined and dined" by</a:t>
            </a:r>
          </a:p>
          <a:p>
            <a:pPr marL="0" indent="0" algn="l" rtl="0">
              <a:buNone/>
            </a:pPr>
            <a:r>
              <a:rPr lang="en-US" sz="2800" dirty="0"/>
              <a:t> Wright company officials. In 1944,</a:t>
            </a:r>
          </a:p>
          <a:p>
            <a:pPr marL="0" indent="0" algn="l" rtl="0">
              <a:buNone/>
            </a:pPr>
            <a:r>
              <a:rPr lang="en-US" sz="2800" dirty="0"/>
              <a:t> three Army officers, were charged with </a:t>
            </a:r>
          </a:p>
          <a:p>
            <a:pPr algn="l" rtl="0"/>
            <a:r>
              <a:rPr lang="en-US" sz="2800" dirty="0"/>
              <a:t>neglect of duty</a:t>
            </a:r>
          </a:p>
          <a:p>
            <a:pPr algn="l" rtl="0"/>
            <a:r>
              <a:rPr lang="en-US" sz="2800" dirty="0"/>
              <a:t> conspiracy</a:t>
            </a:r>
          </a:p>
          <a:p>
            <a:pPr algn="l" rtl="0"/>
            <a:r>
              <a:rPr lang="en-US" sz="2800" dirty="0"/>
              <a:t> giving false testimony in a general court martial</a:t>
            </a:r>
          </a:p>
          <a:p>
            <a:pPr marL="0" indent="0" algn="l">
              <a:buNone/>
            </a:pPr>
            <a:r>
              <a:rPr lang="en-US" sz="2800" dirty="0"/>
              <a:t> All three men were later convicted of neglect of duty.</a:t>
            </a:r>
          </a:p>
          <a:p>
            <a:pPr algn="l"/>
            <a:r>
              <a:rPr lang="en-US" sz="2800" u="sng" dirty="0">
                <a:hlinkClick r:id="rId2" tooltip="Arthur Miller"/>
              </a:rPr>
              <a:t>Arthur Miller</a:t>
            </a:r>
            <a:r>
              <a:rPr lang="en-US" sz="2800" dirty="0"/>
              <a:t>'s play </a:t>
            </a:r>
            <a:r>
              <a:rPr lang="en-US" sz="2800" i="1" u="sng" dirty="0">
                <a:hlinkClick r:id="rId3" tooltip="All My Sons"/>
              </a:rPr>
              <a:t>All My Sons</a:t>
            </a:r>
            <a:r>
              <a:rPr lang="en-US" sz="2800" dirty="0"/>
              <a:t> is based on this incident</a:t>
            </a:r>
          </a:p>
          <a:p>
            <a:pPr algn="l"/>
            <a:endParaRPr lang="he-IL" sz="1600" b="1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0F69E69-CDE5-4A78-BE1B-923BD21B6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1" r="8993"/>
          <a:stretch/>
        </p:blipFill>
        <p:spPr>
          <a:xfrm>
            <a:off x="7311263" y="1103182"/>
            <a:ext cx="4353198" cy="32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1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CAB94A-0FA6-4BC4-88A5-BD384A9D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225" y="816467"/>
            <a:ext cx="5240215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 story of one of the pilots who crashed</a:t>
            </a:r>
            <a:endParaRPr lang="he-IL" sz="3200" b="1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C2347E-3DE4-4745-90BF-9302CC995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500" dirty="0"/>
              <a:t>In 2011, columnist Richard J. </a:t>
            </a:r>
            <a:r>
              <a:rPr lang="en-US" sz="2500" dirty="0" err="1"/>
              <a:t>Eskow</a:t>
            </a:r>
            <a:r>
              <a:rPr lang="en-US" sz="2500" dirty="0"/>
              <a:t> columnist for the </a:t>
            </a:r>
            <a:r>
              <a:rPr lang="en-US" sz="2500" i="1" dirty="0">
                <a:hlinkClick r:id="rId2"/>
              </a:rPr>
              <a:t>Huffington Post</a:t>
            </a:r>
            <a:r>
              <a:rPr lang="en-US" sz="2500" dirty="0"/>
              <a:t>, alleged that his uncle Jack Temple “died in World War II. </a:t>
            </a:r>
          </a:p>
          <a:p>
            <a:pPr marL="0" indent="0" algn="l">
              <a:buNone/>
            </a:pPr>
            <a:r>
              <a:rPr lang="en-US" sz="2500" dirty="0"/>
              <a:t>Temple’s death in a military bomber crash was allegedly tied to </a:t>
            </a:r>
            <a:r>
              <a:rPr lang="en-US" sz="2500" b="1" u="sng" dirty="0"/>
              <a:t>engine failure due to improper manufacture and/or assembly.</a:t>
            </a:r>
          </a:p>
          <a:p>
            <a:pPr marL="0" indent="0" algn="l">
              <a:buNone/>
            </a:pPr>
            <a:r>
              <a:rPr lang="en-US" sz="2500" u="sng" dirty="0"/>
              <a:t> </a:t>
            </a:r>
            <a:r>
              <a:rPr lang="en-US" sz="2500" b="1" u="sng" dirty="0"/>
              <a:t>The engines had passed inspection even though they were defective</a:t>
            </a:r>
            <a:r>
              <a:rPr lang="en-US" sz="2500" u="sng" dirty="0"/>
              <a:t>.</a:t>
            </a:r>
          </a:p>
          <a:p>
            <a:pPr algn="l"/>
            <a:r>
              <a:rPr lang="en-US" sz="2500" dirty="0"/>
              <a:t>Anderson had alleged that Curtiss-Wright “</a:t>
            </a:r>
            <a:r>
              <a:rPr lang="en-US" sz="2500" b="1" dirty="0"/>
              <a:t>had sold leaky motors to the government and covered it up with forged inspection reports.</a:t>
            </a:r>
            <a:r>
              <a:rPr lang="en-US" sz="2500" dirty="0"/>
              <a:t>” As a result of the investigation, wrote Anderson, “</a:t>
            </a:r>
            <a:r>
              <a:rPr lang="en-US" sz="2500" b="1" u="sng" dirty="0"/>
              <a:t>heads rolled </a:t>
            </a:r>
            <a:r>
              <a:rPr lang="en-US" sz="2500" u="sng" dirty="0"/>
              <a:t>at </a:t>
            </a:r>
            <a:r>
              <a:rPr lang="en-US" sz="2500" u="sng" dirty="0">
                <a:hlinkClick r:id="rId3"/>
              </a:rPr>
              <a:t>Curtiss-Wright</a:t>
            </a:r>
            <a:r>
              <a:rPr lang="en-US" sz="2500" u="sng" dirty="0"/>
              <a:t> and one </a:t>
            </a:r>
            <a:r>
              <a:rPr lang="en-US" sz="2500" b="1" u="sng" dirty="0"/>
              <a:t>general wound up in prison</a:t>
            </a:r>
            <a:endParaRPr lang="he-IL" sz="2500" b="1" u="sng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7E72F8A-0FBE-42F7-AB5C-ED9AEA856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59" y="281354"/>
            <a:ext cx="2619375" cy="17430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D9202FC-FF09-4791-95FA-BCE4DFB86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36" y="244358"/>
            <a:ext cx="2841879" cy="19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5A30FC52-67C0-4CA1-A18D-F1AA42F2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dirty="0"/>
              <a:t>“</a:t>
            </a:r>
            <a:r>
              <a:rPr lang="en-US" dirty="0" err="1"/>
              <a:t>keller’s</a:t>
            </a:r>
            <a:r>
              <a:rPr lang="en-US" dirty="0"/>
              <a:t>” company 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D3E01C-CBB4-42BB-99A3-134249C64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8" y="2364573"/>
            <a:ext cx="6559063" cy="3854112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0"/>
            <a:r>
              <a:rPr lang="en-US" sz="3200" b="1" dirty="0"/>
              <a:t>Curtis Wright Company Then…</a:t>
            </a:r>
          </a:p>
          <a:p>
            <a:pPr lvl="0" algn="l" rtl="0"/>
            <a:r>
              <a:rPr lang="en-US" sz="3200" u="sng" dirty="0">
                <a:hlinkClick r:id="rId3"/>
              </a:rPr>
              <a:t>http://en.wikipedia.org/wiki/File:Curtiss-Wright</a:t>
            </a:r>
            <a:endParaRPr lang="en-US" sz="3200" u="sng" dirty="0"/>
          </a:p>
          <a:p>
            <a:pPr algn="l" rtl="0"/>
            <a:r>
              <a:rPr lang="en-US" sz="3200" b="1" dirty="0"/>
              <a:t>The Wright brothers- What do you know about them?</a:t>
            </a:r>
          </a:p>
          <a:p>
            <a:pPr lvl="0" algn="l" rtl="0"/>
            <a:endParaRPr lang="en-US" dirty="0"/>
          </a:p>
        </p:txBody>
      </p:sp>
      <p:pic>
        <p:nvPicPr>
          <p:cNvPr id="9" name="מציין מיקום של תמונה 8">
            <a:extLst>
              <a:ext uri="{FF2B5EF4-FFF2-40B4-BE49-F238E27FC236}">
                <a16:creationId xmlns:a16="http://schemas.microsoft.com/office/drawing/2014/main" id="{2EFC400D-6AFB-4725-A916-740C2E2A23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703" r="27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5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B53B96-956F-4885-8CD0-359EFF86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Wright Brothers</a:t>
            </a:r>
            <a:br>
              <a:rPr lang="en-US" dirty="0"/>
            </a:br>
            <a:endParaRPr lang="he-IL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C85FBE4-7333-4169-A747-3350A55E2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sz="2000" dirty="0"/>
              <a:t>Wilbur and Orville Wright were American inventors and pioneers of aviation. In 1903 the Wright brothers achieved the first powered, sustained and controlled airplane flight; they surpassed their own milestone two years later when they built and flew the first fully practical airplane.</a:t>
            </a:r>
            <a:endParaRPr lang="he-IL" sz="2000" b="1" dirty="0"/>
          </a:p>
          <a:p>
            <a:pPr lvl="0" algn="l" rtl="0"/>
            <a:endParaRPr lang="en-US" u="sng" dirty="0"/>
          </a:p>
          <a:p>
            <a:endParaRPr lang="he-IL" dirty="0"/>
          </a:p>
        </p:txBody>
      </p:sp>
      <p:pic>
        <p:nvPicPr>
          <p:cNvPr id="5" name="Picture 2" descr="×ª××¦××ª ×ª××× × ×¢×××¨ âªThe Wright brothers-â¬â">
            <a:extLst>
              <a:ext uri="{FF2B5EF4-FFF2-40B4-BE49-F238E27FC236}">
                <a16:creationId xmlns:a16="http://schemas.microsoft.com/office/drawing/2014/main" id="{4C7BA6DC-69CC-4ADD-B965-479F63AB3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0" r="17136" b="-2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8FF186-BED1-4EA8-AE04-DF696D62D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THINK HAPPENED TO THE REAL LIFE KELLER’S COMPANY?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8C8467-7BBE-41BA-875A-F55B9F8EDB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 they still exist after this?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21607361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66BCAB-D6C9-4815-85F1-A8341A21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792948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Let’s find out….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7DD0CE-1670-499C-8F10-061F0A68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u="sng" dirty="0">
                <a:hlinkClick r:id="rId2"/>
              </a:rPr>
              <a:t>http://www.curtisswright.com/markets/commercial-aerospace/default.aspx</a:t>
            </a:r>
            <a:endParaRPr lang="en-US" dirty="0"/>
          </a:p>
          <a:p>
            <a:pPr lvl="0" algn="l" rtl="0"/>
            <a:r>
              <a:rPr lang="en-US" u="sng" dirty="0">
                <a:hlinkClick r:id="rId3"/>
              </a:rPr>
              <a:t>http://www.curtisswright.com/company/history/default.aspx</a:t>
            </a:r>
            <a:endParaRPr lang="en-US" dirty="0"/>
          </a:p>
          <a:p>
            <a:pPr lvl="0" algn="l" rtl="0"/>
            <a:r>
              <a:rPr lang="en-US" dirty="0"/>
              <a:t>Curtis Wright Company today </a:t>
            </a:r>
          </a:p>
          <a:p>
            <a:pPr algn="l" rtl="0"/>
            <a:r>
              <a:rPr lang="en-US" u="sng" dirty="0">
                <a:hlinkClick r:id="rId4"/>
              </a:rPr>
              <a:t>https://en.wikipedia.org/wiki/Curtiss-Wright</a:t>
            </a:r>
            <a:r>
              <a:rPr lang="en-US" dirty="0"/>
              <a:t>  Notice their revenue</a:t>
            </a:r>
          </a:p>
          <a:p>
            <a:pPr algn="l" rtl="0"/>
            <a:r>
              <a:rPr lang="en-US" u="sng" dirty="0">
                <a:hlinkClick r:id="rId5"/>
              </a:rPr>
              <a:t>http://www.curtisswright.com/home/default.aspx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שובל אדים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834</Words>
  <Application>Microsoft Office PowerPoint</Application>
  <PresentationFormat>מסך רחב</PresentationFormat>
  <Paragraphs>89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Roboto</vt:lpstr>
      <vt:lpstr>Times New Roman</vt:lpstr>
      <vt:lpstr>שובל אדים</vt:lpstr>
      <vt:lpstr>All my sons </vt:lpstr>
      <vt:lpstr>All my sons –  Is it based on a true story?</vt:lpstr>
      <vt:lpstr>The real story behind it</vt:lpstr>
      <vt:lpstr>THE TRIAL</vt:lpstr>
      <vt:lpstr>A story of one of the pilots who crashed</vt:lpstr>
      <vt:lpstr>“keller’s” company </vt:lpstr>
      <vt:lpstr>Wright Brothers </vt:lpstr>
      <vt:lpstr>WHAT DO YOU THINK HAPPENED TO THE REAL LIFE KELLER’S COMPANY?</vt:lpstr>
      <vt:lpstr>Let’s find out….</vt:lpstr>
      <vt:lpstr>A few of curtiss wright products</vt:lpstr>
      <vt:lpstr>Arthur miller1915-2005</vt:lpstr>
      <vt:lpstr>Arthur miller quotes</vt:lpstr>
      <vt:lpstr>The Greek tragedy elements in the play</vt:lpstr>
      <vt:lpstr>מצגת של PowerPoint‏</vt:lpstr>
      <vt:lpstr>sources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my sons </dc:title>
  <dc:creator>אילת לאה רז</dc:creator>
  <cp:lastModifiedBy>אילת לאה רז</cp:lastModifiedBy>
  <cp:revision>22</cp:revision>
  <dcterms:created xsi:type="dcterms:W3CDTF">2019-02-17T19:42:42Z</dcterms:created>
  <dcterms:modified xsi:type="dcterms:W3CDTF">2019-02-18T16:50:55Z</dcterms:modified>
</cp:coreProperties>
</file>